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87" r:id="rId3"/>
    <p:sldId id="295" r:id="rId4"/>
    <p:sldId id="289" r:id="rId5"/>
    <p:sldId id="293" r:id="rId6"/>
    <p:sldId id="290" r:id="rId7"/>
    <p:sldId id="288" r:id="rId8"/>
    <p:sldId id="294" r:id="rId9"/>
    <p:sldId id="291" r:id="rId10"/>
    <p:sldId id="297" r:id="rId11"/>
    <p:sldId id="298" r:id="rId12"/>
    <p:sldId id="299" r:id="rId13"/>
    <p:sldId id="300"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7" autoAdjust="0"/>
    <p:restoredTop sz="85039" autoAdjust="0"/>
  </p:normalViewPr>
  <p:slideViewPr>
    <p:cSldViewPr snapToGrid="0">
      <p:cViewPr varScale="1">
        <p:scale>
          <a:sx n="54" d="100"/>
          <a:sy n="54" d="100"/>
        </p:scale>
        <p:origin x="84"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9E417-C3BA-434F-A779-6B2EF71B284E}"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5C544-06D9-4A0E-8A87-05D5FD8D2962}" type="slidenum">
              <a:rPr kumimoji="1" lang="ja-JP" altLang="en-US" smtClean="0"/>
              <a:t>‹#›</a:t>
            </a:fld>
            <a:endParaRPr kumimoji="1" lang="ja-JP" altLang="en-US"/>
          </a:p>
        </p:txBody>
      </p:sp>
    </p:spTree>
    <p:extLst>
      <p:ext uri="{BB962C8B-B14F-4D97-AF65-F5344CB8AC3E}">
        <p14:creationId xmlns:p14="http://schemas.microsoft.com/office/powerpoint/2010/main" val="2045937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実験室における制御システム</a:t>
            </a:r>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a:t>
            </a:fld>
            <a:endParaRPr kumimoji="1" lang="ja-JP" altLang="en-US"/>
          </a:p>
        </p:txBody>
      </p:sp>
    </p:spTree>
    <p:extLst>
      <p:ext uri="{BB962C8B-B14F-4D97-AF65-F5344CB8AC3E}">
        <p14:creationId xmlns:p14="http://schemas.microsoft.com/office/powerpoint/2010/main" val="779184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オートクレーブ室の換気</a:t>
            </a:r>
          </a:p>
          <a:p>
            <a:r>
              <a:rPr kumimoji="1" lang="ja-JP" altLang="en-US" dirty="0"/>
              <a:t>・ オートクレーブは、多くの熱を発生する。そのため、オートクレーブ室は、換気を必要とする。</a:t>
            </a:r>
          </a:p>
          <a:p>
            <a:r>
              <a:rPr kumimoji="1" lang="ja-JP" altLang="en-US" dirty="0"/>
              <a:t>・ オートクレーブは、通常、運転</a:t>
            </a:r>
            <a:r>
              <a:rPr kumimoji="1" lang="en-US" altLang="ja-JP" dirty="0"/>
              <a:t>/</a:t>
            </a:r>
            <a:r>
              <a:rPr kumimoji="1" lang="ja-JP" altLang="en-US" dirty="0"/>
              <a:t>停止の外部信号を持つ。そのため、換気のオン</a:t>
            </a:r>
            <a:r>
              <a:rPr kumimoji="1" lang="en-US" altLang="ja-JP" dirty="0"/>
              <a:t>/</a:t>
            </a:r>
            <a:r>
              <a:rPr kumimoji="1" lang="ja-JP" altLang="en-US" dirty="0"/>
              <a:t>オフは、外部信号により制御できる。</a:t>
            </a:r>
          </a:p>
          <a:p>
            <a:r>
              <a:rPr kumimoji="1" lang="ja-JP" altLang="en-US" dirty="0"/>
              <a:t>・ しかし、オートクレーブは、停止された後、余熱を持つ。そのため、換気は、遅延して停止するためにタイマーを持つ必要がある。</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10</a:t>
            </a:fld>
            <a:endParaRPr kumimoji="1" lang="ja-JP" altLang="en-US"/>
          </a:p>
        </p:txBody>
      </p:sp>
    </p:spTree>
    <p:extLst>
      <p:ext uri="{BB962C8B-B14F-4D97-AF65-F5344CB8AC3E}">
        <p14:creationId xmlns:p14="http://schemas.microsoft.com/office/powerpoint/2010/main" val="378588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オートクレーブ室の換気</a:t>
            </a:r>
            <a:r>
              <a:rPr kumimoji="1" lang="en-US" altLang="ja-JP" dirty="0"/>
              <a:t>/ </a:t>
            </a:r>
            <a:r>
              <a:rPr kumimoji="1" lang="ja-JP" altLang="en-US" dirty="0"/>
              <a:t>シーケンス </a:t>
            </a:r>
            <a:r>
              <a:rPr kumimoji="1" lang="en-US" altLang="ja-JP" dirty="0"/>
              <a:t>{</a:t>
            </a:r>
            <a:r>
              <a:rPr kumimoji="1" lang="ja-JP" altLang="en-US" dirty="0"/>
              <a:t>順序</a:t>
            </a:r>
            <a:r>
              <a:rPr kumimoji="1" lang="en-US" altLang="ja-JP" dirty="0"/>
              <a:t>} </a:t>
            </a:r>
            <a:r>
              <a:rPr kumimoji="1" lang="ja-JP" altLang="en-US" dirty="0"/>
              <a:t>制御</a:t>
            </a:r>
          </a:p>
          <a:p>
            <a:r>
              <a:rPr kumimoji="1" lang="ja-JP" altLang="en-US" dirty="0"/>
              <a:t>・ </a:t>
            </a:r>
            <a:r>
              <a:rPr kumimoji="1" lang="en-US" altLang="ja-JP" dirty="0"/>
              <a:t>MC: Magnet Contactor {</a:t>
            </a:r>
            <a:r>
              <a:rPr kumimoji="1" lang="ja-JP" altLang="en-US" dirty="0"/>
              <a:t>電磁接触器</a:t>
            </a:r>
            <a:r>
              <a:rPr kumimoji="1" lang="en-US" altLang="ja-JP" dirty="0"/>
              <a:t>}</a:t>
            </a:r>
            <a:r>
              <a:rPr kumimoji="1" lang="ja-JP" altLang="en-US" dirty="0"/>
              <a:t>、</a:t>
            </a:r>
            <a:r>
              <a:rPr kumimoji="1" lang="en-US" altLang="ja-JP" dirty="0"/>
              <a:t>S:Switch {</a:t>
            </a:r>
            <a:r>
              <a:rPr kumimoji="1" lang="ja-JP" altLang="en-US" dirty="0"/>
              <a:t>スイッチ、接点</a:t>
            </a:r>
            <a:r>
              <a:rPr kumimoji="1" lang="en-US" altLang="ja-JP" dirty="0"/>
              <a:t>}</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11</a:t>
            </a:fld>
            <a:endParaRPr kumimoji="1" lang="ja-JP" altLang="en-US"/>
          </a:p>
        </p:txBody>
      </p:sp>
    </p:spTree>
    <p:extLst>
      <p:ext uri="{BB962C8B-B14F-4D97-AF65-F5344CB8AC3E}">
        <p14:creationId xmlns:p14="http://schemas.microsoft.com/office/powerpoint/2010/main" val="161702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オートクレーブの監視</a:t>
            </a:r>
          </a:p>
          <a:p>
            <a:r>
              <a:rPr kumimoji="1" lang="ja-JP" altLang="en-US" dirty="0"/>
              <a:t>・オートクレーブは、右に示されるように、除染ブロセス　</a:t>
            </a:r>
            <a:r>
              <a:rPr kumimoji="1" lang="en-US" altLang="ja-JP" dirty="0"/>
              <a:t>{</a:t>
            </a:r>
            <a:r>
              <a:rPr kumimoji="1" lang="ja-JP" altLang="en-US" dirty="0"/>
              <a:t>過程</a:t>
            </a:r>
            <a:r>
              <a:rPr kumimoji="1" lang="en-US" altLang="ja-JP" dirty="0"/>
              <a:t>}</a:t>
            </a:r>
            <a:r>
              <a:rPr kumimoji="1" lang="ja-JP" altLang="en-US" dirty="0"/>
              <a:t> を記録するために、記録計を持つ。</a:t>
            </a:r>
          </a:p>
          <a:p>
            <a:r>
              <a:rPr kumimoji="1" lang="ja-JP" altLang="en-US" dirty="0"/>
              <a:t>・ しかし、もし、記録計は紙を使用するなら、ユーザーは、紙とインクを定期的に交換しなければならない。それは、便利ではなく、また、コストを必要とする。</a:t>
            </a:r>
          </a:p>
          <a:p>
            <a:r>
              <a:rPr kumimoji="1" lang="ja-JP" altLang="en-US" dirty="0"/>
              <a:t>・ そのため、ユーザーは、紙を使用しない </a:t>
            </a:r>
            <a:r>
              <a:rPr kumimoji="1" lang="en-US" altLang="ja-JP" dirty="0"/>
              <a:t>(</a:t>
            </a:r>
            <a:r>
              <a:rPr kumimoji="1" lang="ja-JP" altLang="en-US" dirty="0"/>
              <a:t>ペーパーレス形式</a:t>
            </a:r>
            <a:r>
              <a:rPr kumimoji="1" lang="en-US" altLang="ja-JP" dirty="0"/>
              <a:t>) </a:t>
            </a:r>
            <a:r>
              <a:rPr kumimoji="1" lang="ja-JP" altLang="en-US" dirty="0"/>
              <a:t>記録計を選ぶことができる。または、ユーザーは、オートクレーブから出力信号を利用できる。</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12</a:t>
            </a:fld>
            <a:endParaRPr kumimoji="1" lang="ja-JP" altLang="en-US"/>
          </a:p>
        </p:txBody>
      </p:sp>
    </p:spTree>
    <p:extLst>
      <p:ext uri="{BB962C8B-B14F-4D97-AF65-F5344CB8AC3E}">
        <p14:creationId xmlns:p14="http://schemas.microsoft.com/office/powerpoint/2010/main" val="1642521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出力信号によるオートクレーブの監視</a:t>
            </a:r>
          </a:p>
          <a:p>
            <a:r>
              <a:rPr kumimoji="1" lang="ja-JP" altLang="en-US" dirty="0"/>
              <a:t>・ オートクレーブは、複数の信号を出力できる。運転</a:t>
            </a:r>
            <a:r>
              <a:rPr kumimoji="1" lang="en-US" altLang="ja-JP" dirty="0"/>
              <a:t>/</a:t>
            </a:r>
            <a:r>
              <a:rPr kumimoji="1" lang="ja-JP" altLang="en-US" dirty="0"/>
              <a:t>停止、アラーム、タンク </a:t>
            </a:r>
            <a:r>
              <a:rPr kumimoji="1" lang="en-US" altLang="ja-JP" dirty="0"/>
              <a:t>{</a:t>
            </a:r>
            <a:r>
              <a:rPr kumimoji="1" lang="ja-JP" altLang="en-US" dirty="0"/>
              <a:t>槽</a:t>
            </a:r>
            <a:r>
              <a:rPr kumimoji="1" lang="en-US" altLang="ja-JP" dirty="0"/>
              <a:t>} </a:t>
            </a:r>
            <a:r>
              <a:rPr kumimoji="1" lang="ja-JP" altLang="en-US" dirty="0"/>
              <a:t>の圧力、温度、タンクのドレイン </a:t>
            </a:r>
            <a:r>
              <a:rPr kumimoji="1" lang="en-US" altLang="ja-JP" dirty="0"/>
              <a:t>{</a:t>
            </a:r>
            <a:r>
              <a:rPr kumimoji="1" lang="ja-JP" altLang="en-US" dirty="0"/>
              <a:t>排水</a:t>
            </a:r>
            <a:r>
              <a:rPr kumimoji="1" lang="en-US" altLang="ja-JP" dirty="0"/>
              <a:t>} </a:t>
            </a:r>
            <a:r>
              <a:rPr kumimoji="1" lang="ja-JP" altLang="en-US" dirty="0"/>
              <a:t>の温度、試料の温度のように。 </a:t>
            </a:r>
          </a:p>
          <a:p>
            <a:r>
              <a:rPr kumimoji="1" lang="ja-JP" altLang="en-US" dirty="0"/>
              <a:t>・ そのため、もし、これらの信号を制御システムにリンクすれば、ユーザーは、除染プロセスを便利に記録できる。</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13</a:t>
            </a:fld>
            <a:endParaRPr kumimoji="1" lang="ja-JP" altLang="en-US"/>
          </a:p>
        </p:txBody>
      </p:sp>
    </p:spTree>
    <p:extLst>
      <p:ext uri="{BB962C8B-B14F-4D97-AF65-F5344CB8AC3E}">
        <p14:creationId xmlns:p14="http://schemas.microsoft.com/office/powerpoint/2010/main" val="2710822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14</a:t>
            </a:fld>
            <a:endParaRPr kumimoji="1" lang="ja-JP" altLang="en-US"/>
          </a:p>
        </p:txBody>
      </p:sp>
    </p:spTree>
    <p:extLst>
      <p:ext uri="{BB962C8B-B14F-4D97-AF65-F5344CB8AC3E}">
        <p14:creationId xmlns:p14="http://schemas.microsoft.com/office/powerpoint/2010/main" val="7186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温度の設定</a:t>
            </a:r>
          </a:p>
          <a:p>
            <a:r>
              <a:rPr kumimoji="1" lang="ja-JP" altLang="en-US" dirty="0"/>
              <a:t>・ </a:t>
            </a:r>
            <a:r>
              <a:rPr kumimoji="1" lang="en-US" altLang="ja-JP" dirty="0"/>
              <a:t>BSL</a:t>
            </a:r>
            <a:r>
              <a:rPr kumimoji="1" lang="ja-JP" altLang="en-US" dirty="0"/>
              <a:t>実験室のユーザーは、右に示されるように、ガウン、マスク、その他を着用する。・ そのため、</a:t>
            </a:r>
            <a:r>
              <a:rPr kumimoji="1" lang="en-US" altLang="ja-JP" dirty="0"/>
              <a:t>BSL</a:t>
            </a:r>
            <a:r>
              <a:rPr kumimoji="1" lang="ja-JP" altLang="en-US" dirty="0"/>
              <a:t>実験室のユーザーは、低い室温を好む。</a:t>
            </a:r>
          </a:p>
          <a:p>
            <a:r>
              <a:rPr kumimoji="1" lang="ja-JP" altLang="en-US" dirty="0"/>
              <a:t>・ ホテルの場合、室温は、通常、約</a:t>
            </a:r>
            <a:r>
              <a:rPr kumimoji="1" lang="en-US" altLang="ja-JP" dirty="0"/>
              <a:t>24</a:t>
            </a:r>
            <a:r>
              <a:rPr kumimoji="1" lang="ja-JP" altLang="en-US" dirty="0"/>
              <a:t>度</a:t>
            </a:r>
            <a:r>
              <a:rPr kumimoji="1" lang="en-US" altLang="ja-JP" dirty="0"/>
              <a:t>C</a:t>
            </a:r>
            <a:r>
              <a:rPr kumimoji="1" lang="ja-JP" altLang="en-US" dirty="0"/>
              <a:t>　</a:t>
            </a:r>
            <a:r>
              <a:rPr kumimoji="1" lang="en-US" altLang="ja-JP" dirty="0"/>
              <a:t>{</a:t>
            </a:r>
            <a:r>
              <a:rPr kumimoji="1" lang="ja-JP" altLang="en-US" dirty="0"/>
              <a:t>摂氏</a:t>
            </a:r>
            <a:r>
              <a:rPr kumimoji="1" lang="en-US" altLang="ja-JP" dirty="0"/>
              <a:t>} </a:t>
            </a:r>
            <a:r>
              <a:rPr kumimoji="1" lang="ja-JP" altLang="en-US" dirty="0"/>
              <a:t>に設定される。しかし、</a:t>
            </a:r>
            <a:r>
              <a:rPr kumimoji="1" lang="en-US" altLang="ja-JP" dirty="0"/>
              <a:t>BSL</a:t>
            </a:r>
            <a:r>
              <a:rPr kumimoji="1" lang="ja-JP" altLang="en-US" dirty="0"/>
              <a:t>実験室の場合、室温は、約</a:t>
            </a:r>
            <a:r>
              <a:rPr kumimoji="1" lang="en-US" altLang="ja-JP" dirty="0"/>
              <a:t>22</a:t>
            </a:r>
            <a:r>
              <a:rPr kumimoji="1" lang="ja-JP" altLang="en-US" dirty="0"/>
              <a:t>度</a:t>
            </a:r>
            <a:r>
              <a:rPr kumimoji="1" lang="en-US" altLang="ja-JP" dirty="0"/>
              <a:t>C</a:t>
            </a:r>
            <a:r>
              <a:rPr kumimoji="1" lang="ja-JP" altLang="en-US" dirty="0"/>
              <a:t>に設定されるほうがよい。</a:t>
            </a:r>
          </a:p>
          <a:p>
            <a:r>
              <a:rPr kumimoji="1" lang="ja-JP" altLang="en-US" dirty="0"/>
              <a:t>・ しかしながら、</a:t>
            </a:r>
            <a:r>
              <a:rPr kumimoji="1" lang="en-US" altLang="ja-JP" dirty="0"/>
              <a:t>ABSL3</a:t>
            </a:r>
            <a:r>
              <a:rPr kumimoji="1" lang="ja-JP" altLang="en-US" dirty="0"/>
              <a:t>実験室の場合、室温は動物を考慮することにより、決定される必要がある。</a:t>
            </a:r>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2</a:t>
            </a:fld>
            <a:endParaRPr kumimoji="1" lang="ja-JP" altLang="en-US"/>
          </a:p>
        </p:txBody>
      </p:sp>
    </p:spTree>
    <p:extLst>
      <p:ext uri="{BB962C8B-B14F-4D97-AF65-F5344CB8AC3E}">
        <p14:creationId xmlns:p14="http://schemas.microsoft.com/office/powerpoint/2010/main" val="457118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湿度の設定</a:t>
            </a:r>
          </a:p>
          <a:p>
            <a:r>
              <a:rPr kumimoji="1" lang="ja-JP" altLang="en-US" dirty="0"/>
              <a:t>・ 人体の熱パランス </a:t>
            </a:r>
            <a:r>
              <a:rPr kumimoji="1" lang="en-US" altLang="ja-JP" dirty="0"/>
              <a:t>{</a:t>
            </a:r>
            <a:r>
              <a:rPr kumimoji="1" lang="ja-JP" altLang="en-US" dirty="0"/>
              <a:t>収支</a:t>
            </a:r>
            <a:r>
              <a:rPr kumimoji="1" lang="en-US" altLang="ja-JP" dirty="0"/>
              <a:t>} </a:t>
            </a:r>
            <a:r>
              <a:rPr kumimoji="1" lang="ja-JP" altLang="en-US" dirty="0"/>
              <a:t>を維持するために、</a:t>
            </a:r>
          </a:p>
          <a:p>
            <a:r>
              <a:rPr kumimoji="1" lang="ja-JP" altLang="en-US" dirty="0"/>
              <a:t>・ 熱生成、対流と接触による熱移動、蒸発 </a:t>
            </a:r>
            <a:r>
              <a:rPr kumimoji="1" lang="en-US" altLang="ja-JP" dirty="0"/>
              <a:t>{</a:t>
            </a:r>
            <a:r>
              <a:rPr kumimoji="1" lang="ja-JP" altLang="en-US" dirty="0"/>
              <a:t>汗</a:t>
            </a:r>
            <a:r>
              <a:rPr kumimoji="1" lang="en-US" altLang="ja-JP" dirty="0"/>
              <a:t>} </a:t>
            </a:r>
            <a:r>
              <a:rPr kumimoji="1" lang="ja-JP" altLang="en-US" dirty="0"/>
              <a:t>による熱移動、ふく射による熱移動</a:t>
            </a:r>
          </a:p>
          <a:p>
            <a:r>
              <a:rPr kumimoji="1" lang="ja-JP" altLang="en-US" dirty="0"/>
              <a:t>・ 部屋の湿度は、</a:t>
            </a:r>
            <a:r>
              <a:rPr kumimoji="1" lang="en-US" altLang="ja-JP" dirty="0"/>
              <a:t>He</a:t>
            </a:r>
            <a:r>
              <a:rPr kumimoji="1" lang="ja-JP" altLang="en-US" dirty="0"/>
              <a:t>に関係する。・ しかし、ガウン </a:t>
            </a:r>
            <a:r>
              <a:rPr kumimoji="1" lang="en-US" altLang="ja-JP" dirty="0"/>
              <a:t>(</a:t>
            </a:r>
            <a:r>
              <a:rPr kumimoji="1" lang="ja-JP" altLang="en-US" dirty="0"/>
              <a:t>オーバーオール</a:t>
            </a:r>
            <a:r>
              <a:rPr kumimoji="1" lang="en-US" altLang="ja-JP" dirty="0"/>
              <a:t>) </a:t>
            </a:r>
            <a:r>
              <a:rPr kumimoji="1" lang="ja-JP" altLang="en-US" dirty="0"/>
              <a:t>は、</a:t>
            </a:r>
            <a:r>
              <a:rPr kumimoji="1" lang="en-US" altLang="ja-JP" dirty="0"/>
              <a:t>He</a:t>
            </a:r>
            <a:r>
              <a:rPr kumimoji="1" lang="ja-JP" altLang="en-US" dirty="0"/>
              <a:t>を邪魔をする。そのため、湿度の設定は、温度の設定ほど重要ではない。</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3</a:t>
            </a:fld>
            <a:endParaRPr kumimoji="1" lang="ja-JP" altLang="en-US"/>
          </a:p>
        </p:txBody>
      </p:sp>
    </p:spTree>
    <p:extLst>
      <p:ext uri="{BB962C8B-B14F-4D97-AF65-F5344CB8AC3E}">
        <p14:creationId xmlns:p14="http://schemas.microsoft.com/office/powerpoint/2010/main" val="167721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運転モード</a:t>
            </a:r>
          </a:p>
          <a:p>
            <a:r>
              <a:rPr kumimoji="1" lang="ja-JP" altLang="en-US" dirty="0"/>
              <a:t>・ </a:t>
            </a:r>
            <a:r>
              <a:rPr kumimoji="1" lang="en-US" altLang="ja-JP" dirty="0"/>
              <a:t>BSL3</a:t>
            </a:r>
            <a:r>
              <a:rPr kumimoji="1" lang="ja-JP" altLang="en-US" dirty="0"/>
              <a:t>実験室は、複数の運転モードを持つ。</a:t>
            </a:r>
          </a:p>
          <a:p>
            <a:r>
              <a:rPr kumimoji="1" lang="ja-JP" altLang="en-US" dirty="0"/>
              <a:t>・ 例えば、運転モードは、通常運転 </a:t>
            </a:r>
            <a:r>
              <a:rPr kumimoji="1" lang="en-US" altLang="ja-JP" dirty="0"/>
              <a:t>(</a:t>
            </a:r>
            <a:r>
              <a:rPr kumimoji="1" lang="ja-JP" altLang="en-US" dirty="0"/>
              <a:t>昼間</a:t>
            </a:r>
            <a:r>
              <a:rPr kumimoji="1" lang="en-US" altLang="ja-JP" dirty="0"/>
              <a:t>)</a:t>
            </a:r>
            <a:r>
              <a:rPr kumimoji="1" lang="ja-JP" altLang="en-US" dirty="0"/>
              <a:t>、省エネルギー </a:t>
            </a:r>
            <a:r>
              <a:rPr kumimoji="1" lang="en-US" altLang="ja-JP" dirty="0"/>
              <a:t>(</a:t>
            </a:r>
            <a:r>
              <a:rPr kumimoji="1" lang="ja-JP" altLang="en-US" dirty="0"/>
              <a:t>夜間</a:t>
            </a:r>
            <a:r>
              <a:rPr kumimoji="1" lang="en-US" altLang="ja-JP" dirty="0"/>
              <a:t>)</a:t>
            </a:r>
            <a:r>
              <a:rPr kumimoji="1" lang="ja-JP" altLang="en-US" dirty="0"/>
              <a:t>、手動運転 </a:t>
            </a:r>
            <a:r>
              <a:rPr kumimoji="1" lang="en-US" altLang="ja-JP" dirty="0"/>
              <a:t>(</a:t>
            </a:r>
            <a:r>
              <a:rPr kumimoji="1" lang="ja-JP" altLang="en-US" dirty="0"/>
              <a:t>維持管理</a:t>
            </a:r>
            <a:r>
              <a:rPr kumimoji="1" lang="en-US" altLang="ja-JP" dirty="0"/>
              <a:t>)</a:t>
            </a:r>
            <a:r>
              <a:rPr kumimoji="1" lang="ja-JP" altLang="en-US" dirty="0"/>
              <a:t>、その他のように。</a:t>
            </a:r>
          </a:p>
          <a:p>
            <a:r>
              <a:rPr kumimoji="1" lang="ja-JP" altLang="en-US" dirty="0"/>
              <a:t>・ そのため、運転モードは、右に示されるように切替られる必要がある。</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4</a:t>
            </a:fld>
            <a:endParaRPr kumimoji="1" lang="ja-JP" altLang="en-US"/>
          </a:p>
        </p:txBody>
      </p:sp>
    </p:spTree>
    <p:extLst>
      <p:ext uri="{BB962C8B-B14F-4D97-AF65-F5344CB8AC3E}">
        <p14:creationId xmlns:p14="http://schemas.microsoft.com/office/powerpoint/2010/main" val="3029246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ドアアラーム </a:t>
            </a:r>
            <a:r>
              <a:rPr kumimoji="1" lang="en-US" altLang="ja-JP" dirty="0"/>
              <a:t>{</a:t>
            </a:r>
            <a:r>
              <a:rPr kumimoji="1" lang="ja-JP" altLang="en-US" dirty="0"/>
              <a:t>扉の警報</a:t>
            </a:r>
            <a:r>
              <a:rPr kumimoji="1" lang="en-US" altLang="ja-JP" dirty="0"/>
              <a:t>}</a:t>
            </a:r>
            <a:endParaRPr kumimoji="1" lang="ja-JP" altLang="en-US" dirty="0"/>
          </a:p>
          <a:p>
            <a:r>
              <a:rPr kumimoji="1" lang="ja-JP" altLang="en-US" dirty="0"/>
              <a:t>・ </a:t>
            </a:r>
            <a:r>
              <a:rPr kumimoji="1" lang="en-US" altLang="ja-JP" dirty="0"/>
              <a:t>BSL3</a:t>
            </a:r>
            <a:r>
              <a:rPr kumimoji="1" lang="ja-JP" altLang="en-US" dirty="0"/>
              <a:t>実験室では、ドアはすぐに閉められる必要がある。・ しかし、時々、ドアは、ヒューマンエラーにより、数分間、開けられる。・ そのため、ドアアラームは必要である。ドアは開けられた時に。</a:t>
            </a:r>
          </a:p>
          <a:p>
            <a:r>
              <a:rPr kumimoji="1" lang="ja-JP" altLang="en-US" dirty="0"/>
              <a:t>・ ドアアラームは、遅延 </a:t>
            </a:r>
            <a:r>
              <a:rPr kumimoji="1" lang="en-US" altLang="ja-JP" dirty="0"/>
              <a:t>(</a:t>
            </a:r>
            <a:r>
              <a:rPr kumimoji="1" lang="ja-JP" altLang="en-US" dirty="0"/>
              <a:t>タイマー</a:t>
            </a:r>
            <a:r>
              <a:rPr kumimoji="1" lang="en-US" altLang="ja-JP" dirty="0"/>
              <a:t>) </a:t>
            </a:r>
            <a:r>
              <a:rPr kumimoji="1" lang="ja-JP" altLang="en-US" dirty="0"/>
              <a:t>を持たないほうがよい。・ ドアの開け閉めとアラームのセット</a:t>
            </a:r>
            <a:r>
              <a:rPr kumimoji="1" lang="en-US" altLang="ja-JP" dirty="0"/>
              <a:t>/</a:t>
            </a:r>
            <a:r>
              <a:rPr kumimoji="1" lang="ja-JP" altLang="en-US" dirty="0"/>
              <a:t>リセットは、右に示されるように直接にリンクされるほうがよい。</a:t>
            </a:r>
          </a:p>
          <a:p>
            <a:r>
              <a:rPr kumimoji="1" lang="ja-JP" altLang="en-US" dirty="0"/>
              <a:t>・ また、ドアアラームは、他のアラームから分離されるほうがよい。なぜなら、頻繁に発生するから。</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5</a:t>
            </a:fld>
            <a:endParaRPr kumimoji="1" lang="ja-JP" altLang="en-US"/>
          </a:p>
        </p:txBody>
      </p:sp>
    </p:spTree>
    <p:extLst>
      <p:ext uri="{BB962C8B-B14F-4D97-AF65-F5344CB8AC3E}">
        <p14:creationId xmlns:p14="http://schemas.microsoft.com/office/powerpoint/2010/main" val="229530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ドアセンサーの位置</a:t>
            </a:r>
          </a:p>
          <a:p>
            <a:r>
              <a:rPr kumimoji="1" lang="ja-JP" altLang="en-US" dirty="0"/>
              <a:t>・ ドアは、インターロックされる場合、ドアのロック制御は、必要である。・ ドアの開け閉めの信号は、ドアのセンサーから取得される。</a:t>
            </a:r>
          </a:p>
          <a:p>
            <a:r>
              <a:rPr kumimoji="1" lang="ja-JP" altLang="en-US" dirty="0"/>
              <a:t>・ ドアのセンサーは、通常、ドアの位置を感知するために設定される。しかし、それは、閉じられたドアのハンドルを確認できない。</a:t>
            </a:r>
          </a:p>
          <a:p>
            <a:r>
              <a:rPr kumimoji="1" lang="ja-JP" altLang="en-US" dirty="0"/>
              <a:t>・ そのため、ドアのセンサーは、ドアのハンドルの位置を感知するために設定されるほうがよい。</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6</a:t>
            </a:fld>
            <a:endParaRPr kumimoji="1" lang="ja-JP" altLang="en-US"/>
          </a:p>
        </p:txBody>
      </p:sp>
    </p:spTree>
    <p:extLst>
      <p:ext uri="{BB962C8B-B14F-4D97-AF65-F5344CB8AC3E}">
        <p14:creationId xmlns:p14="http://schemas.microsoft.com/office/powerpoint/2010/main" val="314194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入退室の監視</a:t>
            </a:r>
          </a:p>
          <a:p>
            <a:r>
              <a:rPr kumimoji="1" lang="ja-JP" altLang="en-US" dirty="0"/>
              <a:t>・ </a:t>
            </a:r>
            <a:r>
              <a:rPr kumimoji="1" lang="en-US" altLang="ja-JP" dirty="0"/>
              <a:t>BSL3</a:t>
            </a:r>
            <a:r>
              <a:rPr kumimoji="1" lang="ja-JP" altLang="en-US" dirty="0"/>
              <a:t>実験室のユーザーは、ユーザーの名前、入退室の時間、室圧、その他を繰り返し記録する必要がある。それは、便利ではなく、そのため、ユーザーは、時々記録することを忘れる。</a:t>
            </a:r>
          </a:p>
          <a:p>
            <a:r>
              <a:rPr kumimoji="1" lang="ja-JP" altLang="en-US" dirty="0"/>
              <a:t>・ そのため、それらを自動的に取得し、記録するほうがよい。・ 例えば、ユーザーの名前と入退室の時間は、カードリーダーから、また、室圧は、圧力センサーから、取得され、また、それらは、右に示されるように、制御システムを経由して、監視システムに記録される。 </a:t>
            </a:r>
          </a:p>
          <a:p>
            <a:endParaRPr kumimoji="1" lang="ja-JP" altLang="en-US" dirty="0"/>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7</a:t>
            </a:fld>
            <a:endParaRPr kumimoji="1" lang="ja-JP" altLang="en-US"/>
          </a:p>
        </p:txBody>
      </p:sp>
    </p:spTree>
    <p:extLst>
      <p:ext uri="{BB962C8B-B14F-4D97-AF65-F5344CB8AC3E}">
        <p14:creationId xmlns:p14="http://schemas.microsoft.com/office/powerpoint/2010/main" val="320553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室圧によるドアのインターロック</a:t>
            </a:r>
          </a:p>
          <a:p>
            <a:r>
              <a:rPr kumimoji="1" lang="ja-JP" altLang="en-US" dirty="0"/>
              <a:t>・ ドアのインターロックは、本来、室圧にリンクするほうがよい。特に、自動式の入退室監視の場合。・ しかし、室圧は、ドアの開け閉めにより、実際に、すぐに安定されることはできない。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実験室のユーザーは、おそらく、数分間を待つことはできない。また、彼らは、ドアを開けるために、緊急ボタンを押すだろう。・ もし、採用するなら、風量制御は、右に示されるように</a:t>
            </a:r>
          </a:p>
          <a:p>
            <a:r>
              <a:rPr kumimoji="1" lang="ja-JP" altLang="en-US" dirty="0"/>
              <a:t>、ドアは開けられている間、停止されたほうがよい。詳細には、「</a:t>
            </a:r>
            <a:r>
              <a:rPr kumimoji="1" lang="en-US" altLang="ja-JP" dirty="0"/>
              <a:t>BSL</a:t>
            </a:r>
            <a:r>
              <a:rPr kumimoji="1" lang="ja-JP" altLang="en-US" dirty="0"/>
              <a:t>実験室における室圧と風量の制御の中の私の試み」を参照してください。</a:t>
            </a:r>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8</a:t>
            </a:fld>
            <a:endParaRPr kumimoji="1" lang="ja-JP" altLang="en-US"/>
          </a:p>
        </p:txBody>
      </p:sp>
    </p:spTree>
    <p:extLst>
      <p:ext uri="{BB962C8B-B14F-4D97-AF65-F5344CB8AC3E}">
        <p14:creationId xmlns:p14="http://schemas.microsoft.com/office/powerpoint/2010/main" val="2882984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排気ファンの切り替え</a:t>
            </a:r>
          </a:p>
          <a:p>
            <a:r>
              <a:rPr kumimoji="1" lang="ja-JP" altLang="en-US" dirty="0"/>
              <a:t>・ </a:t>
            </a:r>
            <a:r>
              <a:rPr kumimoji="1" lang="en-US" altLang="ja-JP" dirty="0"/>
              <a:t>BSL3</a:t>
            </a:r>
            <a:r>
              <a:rPr kumimoji="1" lang="ja-JP" altLang="en-US" dirty="0"/>
              <a:t>実験室は、通常、</a:t>
            </a:r>
            <a:r>
              <a:rPr kumimoji="1" lang="en-US" altLang="ja-JP" dirty="0"/>
              <a:t>2</a:t>
            </a:r>
            <a:r>
              <a:rPr kumimoji="1" lang="ja-JP" altLang="en-US" dirty="0"/>
              <a:t>つの排気ファンを持つ。・ 通常、</a:t>
            </a:r>
            <a:r>
              <a:rPr kumimoji="1" lang="en-US" altLang="ja-JP" dirty="0"/>
              <a:t>1</a:t>
            </a:r>
            <a:r>
              <a:rPr kumimoji="1" lang="ja-JP" altLang="en-US" dirty="0"/>
              <a:t>つは、通常運転のためであり、もう</a:t>
            </a:r>
            <a:r>
              <a:rPr kumimoji="1" lang="en-US" altLang="ja-JP" dirty="0"/>
              <a:t>1</a:t>
            </a:r>
            <a:r>
              <a:rPr kumimoji="1" lang="ja-JP" altLang="en-US" dirty="0"/>
              <a:t>つは、バックアップ運転のためである。 </a:t>
            </a:r>
          </a:p>
          <a:p>
            <a:r>
              <a:rPr kumimoji="1" lang="ja-JP" altLang="en-US" dirty="0"/>
              <a:t>・ この場合、通常、</a:t>
            </a:r>
            <a:r>
              <a:rPr kumimoji="1" lang="en-US" altLang="ja-JP" dirty="0"/>
              <a:t>1</a:t>
            </a:r>
            <a:r>
              <a:rPr kumimoji="1" lang="ja-JP" altLang="en-US" dirty="0"/>
              <a:t>つは、運転を続け、もう</a:t>
            </a:r>
            <a:r>
              <a:rPr kumimoji="1" lang="en-US" altLang="ja-JP" dirty="0"/>
              <a:t>1</a:t>
            </a:r>
            <a:r>
              <a:rPr kumimoji="1" lang="ja-JP" altLang="en-US" dirty="0"/>
              <a:t>つは、停止を続ける。そのため、</a:t>
            </a:r>
            <a:r>
              <a:rPr kumimoji="1" lang="en-US" altLang="ja-JP" dirty="0"/>
              <a:t>1</a:t>
            </a:r>
            <a:r>
              <a:rPr kumimoji="1" lang="ja-JP" altLang="en-US" dirty="0"/>
              <a:t>つは、すぐに傷む。・ そのため、</a:t>
            </a:r>
            <a:r>
              <a:rPr kumimoji="1" lang="en-US" altLang="ja-JP" dirty="0"/>
              <a:t>2</a:t>
            </a:r>
            <a:r>
              <a:rPr kumimoji="1" lang="ja-JP" altLang="en-US" dirty="0"/>
              <a:t>つのファンは、定期的に切り替えられるほうがよい。</a:t>
            </a:r>
          </a:p>
          <a:p>
            <a:r>
              <a:rPr kumimoji="1" lang="ja-JP" altLang="en-US" dirty="0"/>
              <a:t>・ または、もし、ファンはインバーターで制御されるならば、両方のファンは、右に示されるように、通常、</a:t>
            </a:r>
            <a:r>
              <a:rPr kumimoji="1" lang="en-US" altLang="ja-JP" dirty="0"/>
              <a:t>50%</a:t>
            </a:r>
            <a:r>
              <a:rPr kumimoji="1" lang="ja-JP" altLang="en-US" dirty="0"/>
              <a:t>の風量で運転されるほうがよい。</a:t>
            </a:r>
          </a:p>
        </p:txBody>
      </p:sp>
      <p:sp>
        <p:nvSpPr>
          <p:cNvPr id="4" name="スライド番号プレースホルダー 3"/>
          <p:cNvSpPr>
            <a:spLocks noGrp="1"/>
          </p:cNvSpPr>
          <p:nvPr>
            <p:ph type="sldNum" sz="quarter" idx="5"/>
          </p:nvPr>
        </p:nvSpPr>
        <p:spPr/>
        <p:txBody>
          <a:bodyPr/>
          <a:lstStyle/>
          <a:p>
            <a:fld id="{1925C544-06D9-4A0E-8A87-05D5FD8D2962}" type="slidenum">
              <a:rPr kumimoji="1" lang="ja-JP" altLang="en-US" smtClean="0"/>
              <a:t>9</a:t>
            </a:fld>
            <a:endParaRPr kumimoji="1" lang="ja-JP" altLang="en-US"/>
          </a:p>
        </p:txBody>
      </p:sp>
    </p:spTree>
    <p:extLst>
      <p:ext uri="{BB962C8B-B14F-4D97-AF65-F5344CB8AC3E}">
        <p14:creationId xmlns:p14="http://schemas.microsoft.com/office/powerpoint/2010/main" val="98311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Control System in BSL3 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221357"/>
            <a:ext cx="10572000" cy="1636644"/>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05/07/2021, 07/07/2021, 08/07/2021, 19/07/2021, 04/08/2021</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Autoclave room ventilation</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6940756"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Autoclave generates a lot of heat.</a:t>
            </a:r>
          </a:p>
          <a:p>
            <a:r>
              <a:rPr lang="en-US" altLang="ja-JP" sz="2400" dirty="0">
                <a:latin typeface="ＭＳ Ｐゴシック" panose="020B0600070205080204" pitchFamily="50" charset="-128"/>
                <a:ea typeface="ＭＳ Ｐゴシック" panose="020B0600070205080204" pitchFamily="50" charset="-128"/>
              </a:rPr>
              <a:t>So, Autoclave room needs ventilation.</a:t>
            </a:r>
          </a:p>
          <a:p>
            <a:r>
              <a:rPr lang="en-US" altLang="ja-JP" sz="2400" dirty="0">
                <a:latin typeface="ＭＳ Ｐゴシック" panose="020B0600070205080204" pitchFamily="50" charset="-128"/>
                <a:ea typeface="ＭＳ Ｐゴシック" panose="020B0600070205080204" pitchFamily="50" charset="-128"/>
              </a:rPr>
              <a:t>Autoclave has external signal of run/ stop normally.</a:t>
            </a:r>
          </a:p>
          <a:p>
            <a:r>
              <a:rPr lang="en-US" altLang="ja-JP" sz="2400" dirty="0">
                <a:latin typeface="ＭＳ Ｐゴシック" panose="020B0600070205080204" pitchFamily="50" charset="-128"/>
                <a:ea typeface="ＭＳ Ｐゴシック" panose="020B0600070205080204" pitchFamily="50" charset="-128"/>
              </a:rPr>
              <a:t>So, Ventilation on/ off can be controlled by external signal.</a:t>
            </a:r>
          </a:p>
          <a:p>
            <a:r>
              <a:rPr lang="en-US" altLang="ja-JP" sz="2400" dirty="0">
                <a:latin typeface="ＭＳ Ｐゴシック" panose="020B0600070205080204" pitchFamily="50" charset="-128"/>
                <a:ea typeface="ＭＳ Ｐゴシック" panose="020B0600070205080204" pitchFamily="50" charset="-128"/>
              </a:rPr>
              <a:t>But Autoclave has remaining heat after stopped. So, Ventilation needs timer to stop in delay.</a:t>
            </a:r>
          </a:p>
        </p:txBody>
      </p:sp>
      <p:sp>
        <p:nvSpPr>
          <p:cNvPr id="8" name="楕円 7">
            <a:extLst>
              <a:ext uri="{FF2B5EF4-FFF2-40B4-BE49-F238E27FC236}">
                <a16:creationId xmlns:a16="http://schemas.microsoft.com/office/drawing/2014/main" id="{D8DB42F5-03BB-4577-859D-7DC7624873EC}"/>
              </a:ext>
            </a:extLst>
          </p:cNvPr>
          <p:cNvSpPr/>
          <p:nvPr/>
        </p:nvSpPr>
        <p:spPr>
          <a:xfrm>
            <a:off x="11225253" y="3443512"/>
            <a:ext cx="648000" cy="648000"/>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81D3149-3E0F-48CA-B6D6-DF46E5C2DF94}"/>
              </a:ext>
            </a:extLst>
          </p:cNvPr>
          <p:cNvSpPr txBox="1"/>
          <p:nvPr/>
        </p:nvSpPr>
        <p:spPr>
          <a:xfrm>
            <a:off x="11007378" y="3562021"/>
            <a:ext cx="108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MC</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楕円 9">
            <a:extLst>
              <a:ext uri="{FF2B5EF4-FFF2-40B4-BE49-F238E27FC236}">
                <a16:creationId xmlns:a16="http://schemas.microsoft.com/office/drawing/2014/main" id="{3AEE7C97-4602-4BB9-9DB6-BF2959F6CEDD}"/>
              </a:ext>
            </a:extLst>
          </p:cNvPr>
          <p:cNvSpPr/>
          <p:nvPr/>
        </p:nvSpPr>
        <p:spPr>
          <a:xfrm>
            <a:off x="9454161"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C6E50589-902B-4973-96FC-B30968F552D8}"/>
              </a:ext>
            </a:extLst>
          </p:cNvPr>
          <p:cNvSpPr/>
          <p:nvPr/>
        </p:nvSpPr>
        <p:spPr>
          <a:xfrm>
            <a:off x="9935061"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D509062F-1FE0-4353-AB1C-252C0B91E663}"/>
              </a:ext>
            </a:extLst>
          </p:cNvPr>
          <p:cNvCxnSpPr/>
          <p:nvPr/>
        </p:nvCxnSpPr>
        <p:spPr>
          <a:xfrm>
            <a:off x="8296071" y="4877062"/>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E888A22-8E18-4028-BC4B-01879A41A7F0}"/>
              </a:ext>
            </a:extLst>
          </p:cNvPr>
          <p:cNvCxnSpPr>
            <a:cxnSpLocks/>
          </p:cNvCxnSpPr>
          <p:nvPr/>
        </p:nvCxnSpPr>
        <p:spPr>
          <a:xfrm flipV="1">
            <a:off x="8267041" y="3414486"/>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3808465-84C4-4845-A1F7-BF1AC6113A59}"/>
              </a:ext>
            </a:extLst>
          </p:cNvPr>
          <p:cNvCxnSpPr>
            <a:cxnSpLocks/>
          </p:cNvCxnSpPr>
          <p:nvPr/>
        </p:nvCxnSpPr>
        <p:spPr>
          <a:xfrm>
            <a:off x="11879660" y="377965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49A8CE79-2FB0-4715-810A-9D760414AE93}"/>
              </a:ext>
            </a:extLst>
          </p:cNvPr>
          <p:cNvCxnSpPr>
            <a:cxnSpLocks/>
          </p:cNvCxnSpPr>
          <p:nvPr/>
        </p:nvCxnSpPr>
        <p:spPr>
          <a:xfrm>
            <a:off x="9747559" y="4376530"/>
            <a:ext cx="0" cy="36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楕円 18">
            <a:extLst>
              <a:ext uri="{FF2B5EF4-FFF2-40B4-BE49-F238E27FC236}">
                <a16:creationId xmlns:a16="http://schemas.microsoft.com/office/drawing/2014/main" id="{AEEB1516-A9D1-4C64-BABB-22B87F0D5F08}"/>
              </a:ext>
            </a:extLst>
          </p:cNvPr>
          <p:cNvSpPr/>
          <p:nvPr/>
        </p:nvSpPr>
        <p:spPr>
          <a:xfrm>
            <a:off x="11214443" y="4546594"/>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22E6F1BE-596A-4833-B339-CB3CFF3FE321}"/>
              </a:ext>
            </a:extLst>
          </p:cNvPr>
          <p:cNvSpPr txBox="1"/>
          <p:nvPr/>
        </p:nvSpPr>
        <p:spPr>
          <a:xfrm>
            <a:off x="11006312" y="4651070"/>
            <a:ext cx="108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Timer</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21" name="直線コネクタ 20">
            <a:extLst>
              <a:ext uri="{FF2B5EF4-FFF2-40B4-BE49-F238E27FC236}">
                <a16:creationId xmlns:a16="http://schemas.microsoft.com/office/drawing/2014/main" id="{85434F72-23B7-4DC9-9B91-E75275118897}"/>
              </a:ext>
            </a:extLst>
          </p:cNvPr>
          <p:cNvCxnSpPr>
            <a:cxnSpLocks/>
          </p:cNvCxnSpPr>
          <p:nvPr/>
        </p:nvCxnSpPr>
        <p:spPr>
          <a:xfrm>
            <a:off x="11883364" y="4882740"/>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E52D4F85-D600-40C4-8F4D-D8DDE8AABFBA}"/>
              </a:ext>
            </a:extLst>
          </p:cNvPr>
          <p:cNvCxnSpPr>
            <a:cxnSpLocks/>
          </p:cNvCxnSpPr>
          <p:nvPr/>
        </p:nvCxnSpPr>
        <p:spPr>
          <a:xfrm flipV="1">
            <a:off x="10238166" y="3802071"/>
            <a:ext cx="0" cy="1080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7B0308E3-FEB3-45DF-86B0-86C5C137F872}"/>
              </a:ext>
            </a:extLst>
          </p:cNvPr>
          <p:cNvCxnSpPr>
            <a:cxnSpLocks/>
          </p:cNvCxnSpPr>
          <p:nvPr/>
        </p:nvCxnSpPr>
        <p:spPr>
          <a:xfrm>
            <a:off x="11052495" y="4892300"/>
            <a:ext cx="18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139E2E05-753B-4737-AB96-83E8FEF0BAFE}"/>
              </a:ext>
            </a:extLst>
          </p:cNvPr>
          <p:cNvCxnSpPr/>
          <p:nvPr/>
        </p:nvCxnSpPr>
        <p:spPr>
          <a:xfrm>
            <a:off x="10068016"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AB47859E-7CA7-4868-85EF-9C983103EFF8}"/>
              </a:ext>
            </a:extLst>
          </p:cNvPr>
          <p:cNvCxnSpPr>
            <a:cxnSpLocks/>
            <a:stCxn id="37" idx="6"/>
          </p:cNvCxnSpPr>
          <p:nvPr/>
        </p:nvCxnSpPr>
        <p:spPr>
          <a:xfrm flipV="1">
            <a:off x="9086346" y="3779658"/>
            <a:ext cx="2124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F649D939-3800-4935-BC72-46AB8077072D}"/>
              </a:ext>
            </a:extLst>
          </p:cNvPr>
          <p:cNvCxnSpPr/>
          <p:nvPr/>
        </p:nvCxnSpPr>
        <p:spPr>
          <a:xfrm>
            <a:off x="9491970" y="4948421"/>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二等辺三角形 28">
            <a:extLst>
              <a:ext uri="{FF2B5EF4-FFF2-40B4-BE49-F238E27FC236}">
                <a16:creationId xmlns:a16="http://schemas.microsoft.com/office/drawing/2014/main" id="{F6A4B5BE-97E7-41FB-B93D-AAB7CAA0D1DE}"/>
              </a:ext>
            </a:extLst>
          </p:cNvPr>
          <p:cNvSpPr/>
          <p:nvPr/>
        </p:nvSpPr>
        <p:spPr>
          <a:xfrm>
            <a:off x="9662679" y="4765811"/>
            <a:ext cx="180000" cy="180000"/>
          </a:xfrm>
          <a:prstGeom prst="triangl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09EAC80E-ACD0-4412-82F4-26C0D2B8AA41}"/>
              </a:ext>
            </a:extLst>
          </p:cNvPr>
          <p:cNvSpPr/>
          <p:nvPr/>
        </p:nvSpPr>
        <p:spPr>
          <a:xfrm>
            <a:off x="8474369"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1AD91352-F59E-4941-962E-DF17BE515265}"/>
              </a:ext>
            </a:extLst>
          </p:cNvPr>
          <p:cNvSpPr/>
          <p:nvPr/>
        </p:nvSpPr>
        <p:spPr>
          <a:xfrm>
            <a:off x="8969780"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5F275BEA-FD0D-4935-BC35-82B0F85B6565}"/>
              </a:ext>
            </a:extLst>
          </p:cNvPr>
          <p:cNvCxnSpPr/>
          <p:nvPr/>
        </p:nvCxnSpPr>
        <p:spPr>
          <a:xfrm>
            <a:off x="9088215"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C19807B7-875C-425E-BDD2-EF977B2E91A1}"/>
              </a:ext>
            </a:extLst>
          </p:cNvPr>
          <p:cNvCxnSpPr/>
          <p:nvPr/>
        </p:nvCxnSpPr>
        <p:spPr>
          <a:xfrm>
            <a:off x="8526691" y="474522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A5D9C2F2-36FC-4867-80DD-A672A0DB15A0}"/>
              </a:ext>
            </a:extLst>
          </p:cNvPr>
          <p:cNvCxnSpPr/>
          <p:nvPr/>
        </p:nvCxnSpPr>
        <p:spPr>
          <a:xfrm>
            <a:off x="8290950" y="3787557"/>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楕円 35">
            <a:extLst>
              <a:ext uri="{FF2B5EF4-FFF2-40B4-BE49-F238E27FC236}">
                <a16:creationId xmlns:a16="http://schemas.microsoft.com/office/drawing/2014/main" id="{4308DCBA-989B-45EB-A8AD-D534CD2714FB}"/>
              </a:ext>
            </a:extLst>
          </p:cNvPr>
          <p:cNvSpPr/>
          <p:nvPr/>
        </p:nvSpPr>
        <p:spPr>
          <a:xfrm>
            <a:off x="8483759" y="372645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6A638DF3-942F-4881-8F58-3E32C664B57A}"/>
              </a:ext>
            </a:extLst>
          </p:cNvPr>
          <p:cNvSpPr/>
          <p:nvPr/>
        </p:nvSpPr>
        <p:spPr>
          <a:xfrm>
            <a:off x="8964660" y="3737230"/>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a:extLst>
              <a:ext uri="{FF2B5EF4-FFF2-40B4-BE49-F238E27FC236}">
                <a16:creationId xmlns:a16="http://schemas.microsoft.com/office/drawing/2014/main" id="{E1BEE2AD-9114-4264-9F8C-D3E06F3D479A}"/>
              </a:ext>
            </a:extLst>
          </p:cNvPr>
          <p:cNvCxnSpPr>
            <a:cxnSpLocks/>
          </p:cNvCxnSpPr>
          <p:nvPr/>
        </p:nvCxnSpPr>
        <p:spPr>
          <a:xfrm>
            <a:off x="8767266" y="2730854"/>
            <a:ext cx="0" cy="90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8A926AA9-DDF4-4DAB-9D3A-FDDCE05F6972}"/>
              </a:ext>
            </a:extLst>
          </p:cNvPr>
          <p:cNvCxnSpPr/>
          <p:nvPr/>
        </p:nvCxnSpPr>
        <p:spPr>
          <a:xfrm>
            <a:off x="8520696" y="3637410"/>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47B80439-5F75-4669-92A7-100D96397823}"/>
              </a:ext>
            </a:extLst>
          </p:cNvPr>
          <p:cNvSpPr txBox="1"/>
          <p:nvPr/>
        </p:nvSpPr>
        <p:spPr>
          <a:xfrm>
            <a:off x="8159321" y="2345258"/>
            <a:ext cx="1260000"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Autoclave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46" name="直線コネクタ 45">
            <a:extLst>
              <a:ext uri="{FF2B5EF4-FFF2-40B4-BE49-F238E27FC236}">
                <a16:creationId xmlns:a16="http://schemas.microsoft.com/office/drawing/2014/main" id="{254C7642-85C7-4A18-8DA3-9092B2A5AABB}"/>
              </a:ext>
            </a:extLst>
          </p:cNvPr>
          <p:cNvCxnSpPr>
            <a:cxnSpLocks/>
          </p:cNvCxnSpPr>
          <p:nvPr/>
        </p:nvCxnSpPr>
        <p:spPr>
          <a:xfrm flipV="1">
            <a:off x="12063661" y="3423814"/>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805610A7-5B99-434A-AF80-06B22CA7EB00}"/>
              </a:ext>
            </a:extLst>
          </p:cNvPr>
          <p:cNvCxnSpPr>
            <a:cxnSpLocks/>
          </p:cNvCxnSpPr>
          <p:nvPr/>
        </p:nvCxnSpPr>
        <p:spPr>
          <a:xfrm>
            <a:off x="9756579" y="4376530"/>
            <a:ext cx="1764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07A008A4-2AC0-4240-AF92-3CC44F2C6AD5}"/>
              </a:ext>
            </a:extLst>
          </p:cNvPr>
          <p:cNvCxnSpPr>
            <a:cxnSpLocks/>
          </p:cNvCxnSpPr>
          <p:nvPr/>
        </p:nvCxnSpPr>
        <p:spPr>
          <a:xfrm>
            <a:off x="11547892" y="4402594"/>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50946A6-FEEA-46B6-987A-BA7E3D83AFAD}"/>
              </a:ext>
            </a:extLst>
          </p:cNvPr>
          <p:cNvCxnSpPr>
            <a:cxnSpLocks/>
          </p:cNvCxnSpPr>
          <p:nvPr/>
        </p:nvCxnSpPr>
        <p:spPr>
          <a:xfrm>
            <a:off x="9491970" y="3332657"/>
            <a:ext cx="0" cy="1052517"/>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58BBB36B-9168-44BE-9E13-9B114315E682}"/>
              </a:ext>
            </a:extLst>
          </p:cNvPr>
          <p:cNvCxnSpPr>
            <a:cxnSpLocks/>
          </p:cNvCxnSpPr>
          <p:nvPr/>
        </p:nvCxnSpPr>
        <p:spPr>
          <a:xfrm>
            <a:off x="9491970" y="3318325"/>
            <a:ext cx="2052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9C73FE5C-1BFE-4A16-8178-BBBEE4851709}"/>
              </a:ext>
            </a:extLst>
          </p:cNvPr>
          <p:cNvCxnSpPr>
            <a:cxnSpLocks/>
          </p:cNvCxnSpPr>
          <p:nvPr/>
        </p:nvCxnSpPr>
        <p:spPr>
          <a:xfrm>
            <a:off x="11537781" y="3317567"/>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3AC76017-3DB4-4517-B2CD-7943C1739DB5}"/>
              </a:ext>
            </a:extLst>
          </p:cNvPr>
          <p:cNvCxnSpPr>
            <a:cxnSpLocks/>
          </p:cNvCxnSpPr>
          <p:nvPr/>
        </p:nvCxnSpPr>
        <p:spPr>
          <a:xfrm>
            <a:off x="8768404" y="4399870"/>
            <a:ext cx="0" cy="32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216FF31F-CDBD-4BCE-82E2-9B1632DC0E6D}"/>
              </a:ext>
            </a:extLst>
          </p:cNvPr>
          <p:cNvCxnSpPr/>
          <p:nvPr/>
        </p:nvCxnSpPr>
        <p:spPr>
          <a:xfrm>
            <a:off x="8769584" y="4377003"/>
            <a:ext cx="720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58" name="楕円 57">
            <a:extLst>
              <a:ext uri="{FF2B5EF4-FFF2-40B4-BE49-F238E27FC236}">
                <a16:creationId xmlns:a16="http://schemas.microsoft.com/office/drawing/2014/main" id="{B0711CED-FC3B-42D6-9EF8-F823B233FEDF}"/>
              </a:ext>
            </a:extLst>
          </p:cNvPr>
          <p:cNvSpPr/>
          <p:nvPr/>
        </p:nvSpPr>
        <p:spPr>
          <a:xfrm>
            <a:off x="10430911"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0C2F1757-B9CF-48B4-B052-87029D739AF7}"/>
              </a:ext>
            </a:extLst>
          </p:cNvPr>
          <p:cNvSpPr/>
          <p:nvPr/>
        </p:nvSpPr>
        <p:spPr>
          <a:xfrm>
            <a:off x="10926325"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9E218864-BD81-4AB3-B950-0DDA20A464BB}"/>
              </a:ext>
            </a:extLst>
          </p:cNvPr>
          <p:cNvCxnSpPr/>
          <p:nvPr/>
        </p:nvCxnSpPr>
        <p:spPr>
          <a:xfrm>
            <a:off x="10482361" y="494462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96655879-39E2-4D68-96F5-06F4316C356A}"/>
              </a:ext>
            </a:extLst>
          </p:cNvPr>
          <p:cNvCxnSpPr>
            <a:cxnSpLocks/>
          </p:cNvCxnSpPr>
          <p:nvPr/>
        </p:nvCxnSpPr>
        <p:spPr>
          <a:xfrm>
            <a:off x="8820724" y="3049810"/>
            <a:ext cx="1908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F92798AA-7027-49B0-BC77-C6E6F8DE715E}"/>
              </a:ext>
            </a:extLst>
          </p:cNvPr>
          <p:cNvCxnSpPr>
            <a:cxnSpLocks/>
          </p:cNvCxnSpPr>
          <p:nvPr/>
        </p:nvCxnSpPr>
        <p:spPr>
          <a:xfrm>
            <a:off x="10732941" y="3035296"/>
            <a:ext cx="0" cy="190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62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Autoclave room ventilation/</a:t>
            </a:r>
            <a:br>
              <a:rPr lang="en-US" altLang="ja-JP" dirty="0">
                <a:latin typeface="ＭＳ Ｐゴシック" panose="020B0600070205080204" pitchFamily="50" charset="-128"/>
                <a:ea typeface="ＭＳ Ｐゴシック" panose="020B0600070205080204" pitchFamily="50" charset="-128"/>
              </a:rPr>
            </a:br>
            <a:r>
              <a:rPr lang="en-US" altLang="ja-JP" dirty="0">
                <a:latin typeface="ＭＳ Ｐゴシック" panose="020B0600070205080204" pitchFamily="50" charset="-128"/>
                <a:ea typeface="ＭＳ Ｐゴシック" panose="020B0600070205080204" pitchFamily="50" charset="-128"/>
              </a:rPr>
              <a:t>Sequence control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377891" y="5416807"/>
            <a:ext cx="3792608" cy="1340995"/>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Autoclave/ON -&gt;</a:t>
            </a:r>
          </a:p>
          <a:p>
            <a:r>
              <a:rPr lang="en-US" altLang="ja-JP" sz="2400" dirty="0">
                <a:latin typeface="ＭＳ Ｐゴシック" panose="020B0600070205080204" pitchFamily="50" charset="-128"/>
                <a:ea typeface="ＭＳ Ｐゴシック" panose="020B0600070205080204" pitchFamily="50" charset="-128"/>
              </a:rPr>
              <a:t>S1/ON, S4/OFF -&gt;</a:t>
            </a:r>
          </a:p>
          <a:p>
            <a:r>
              <a:rPr lang="en-US" altLang="ja-JP" sz="2400" dirty="0">
                <a:latin typeface="ＭＳ Ｐゴシック" panose="020B0600070205080204" pitchFamily="50" charset="-128"/>
                <a:ea typeface="ＭＳ Ｐゴシック" panose="020B0600070205080204" pitchFamily="50" charset="-128"/>
              </a:rPr>
              <a:t>MC/ON -&gt; S2/ON</a:t>
            </a:r>
          </a:p>
        </p:txBody>
      </p:sp>
      <p:sp>
        <p:nvSpPr>
          <p:cNvPr id="98" name="楕円 97">
            <a:extLst>
              <a:ext uri="{FF2B5EF4-FFF2-40B4-BE49-F238E27FC236}">
                <a16:creationId xmlns:a16="http://schemas.microsoft.com/office/drawing/2014/main" id="{B29C891E-30BA-4394-9E88-908AA1CEFF59}"/>
              </a:ext>
            </a:extLst>
          </p:cNvPr>
          <p:cNvSpPr/>
          <p:nvPr/>
        </p:nvSpPr>
        <p:spPr>
          <a:xfrm>
            <a:off x="11225253" y="3443512"/>
            <a:ext cx="648000" cy="648000"/>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a:extLst>
              <a:ext uri="{FF2B5EF4-FFF2-40B4-BE49-F238E27FC236}">
                <a16:creationId xmlns:a16="http://schemas.microsoft.com/office/drawing/2014/main" id="{F1EF7296-AD59-4CDA-BC14-9C5C17E92FFC}"/>
              </a:ext>
            </a:extLst>
          </p:cNvPr>
          <p:cNvSpPr txBox="1"/>
          <p:nvPr/>
        </p:nvSpPr>
        <p:spPr>
          <a:xfrm>
            <a:off x="11007378" y="3562021"/>
            <a:ext cx="108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MC</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0" name="楕円 99">
            <a:extLst>
              <a:ext uri="{FF2B5EF4-FFF2-40B4-BE49-F238E27FC236}">
                <a16:creationId xmlns:a16="http://schemas.microsoft.com/office/drawing/2014/main" id="{D08B4BD3-69E2-45E0-B5AA-759416B0CACC}"/>
              </a:ext>
            </a:extLst>
          </p:cNvPr>
          <p:cNvSpPr/>
          <p:nvPr/>
        </p:nvSpPr>
        <p:spPr>
          <a:xfrm>
            <a:off x="9454161"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a:extLst>
              <a:ext uri="{FF2B5EF4-FFF2-40B4-BE49-F238E27FC236}">
                <a16:creationId xmlns:a16="http://schemas.microsoft.com/office/drawing/2014/main" id="{8A625531-26EE-4920-B9DE-3117B200967E}"/>
              </a:ext>
            </a:extLst>
          </p:cNvPr>
          <p:cNvSpPr/>
          <p:nvPr/>
        </p:nvSpPr>
        <p:spPr>
          <a:xfrm>
            <a:off x="9935061"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770B9A35-8227-4DE2-AB50-A4BFCE1C5CA0}"/>
              </a:ext>
            </a:extLst>
          </p:cNvPr>
          <p:cNvCxnSpPr/>
          <p:nvPr/>
        </p:nvCxnSpPr>
        <p:spPr>
          <a:xfrm>
            <a:off x="8296071" y="4877062"/>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E5F3F6C5-627B-4ED6-B666-F32F5374D751}"/>
              </a:ext>
            </a:extLst>
          </p:cNvPr>
          <p:cNvCxnSpPr>
            <a:cxnSpLocks/>
          </p:cNvCxnSpPr>
          <p:nvPr/>
        </p:nvCxnSpPr>
        <p:spPr>
          <a:xfrm flipV="1">
            <a:off x="8267041" y="3414486"/>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504E9CFA-B3CB-45ED-B472-ADF10150527F}"/>
              </a:ext>
            </a:extLst>
          </p:cNvPr>
          <p:cNvCxnSpPr>
            <a:cxnSpLocks/>
          </p:cNvCxnSpPr>
          <p:nvPr/>
        </p:nvCxnSpPr>
        <p:spPr>
          <a:xfrm>
            <a:off x="11879660" y="377965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52D4AF29-CE0A-41E2-A074-BAFC8D9E7F60}"/>
              </a:ext>
            </a:extLst>
          </p:cNvPr>
          <p:cNvCxnSpPr>
            <a:cxnSpLocks/>
          </p:cNvCxnSpPr>
          <p:nvPr/>
        </p:nvCxnSpPr>
        <p:spPr>
          <a:xfrm>
            <a:off x="9747559" y="4376530"/>
            <a:ext cx="0" cy="36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06" name="楕円 105">
            <a:extLst>
              <a:ext uri="{FF2B5EF4-FFF2-40B4-BE49-F238E27FC236}">
                <a16:creationId xmlns:a16="http://schemas.microsoft.com/office/drawing/2014/main" id="{E9CAC930-0C1C-40C1-90FD-331AAD526FFD}"/>
              </a:ext>
            </a:extLst>
          </p:cNvPr>
          <p:cNvSpPr/>
          <p:nvPr/>
        </p:nvSpPr>
        <p:spPr>
          <a:xfrm>
            <a:off x="11214443" y="4546594"/>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55AD90B0-5D0C-4EA1-B22B-A7B3683229F1}"/>
              </a:ext>
            </a:extLst>
          </p:cNvPr>
          <p:cNvSpPr txBox="1"/>
          <p:nvPr/>
        </p:nvSpPr>
        <p:spPr>
          <a:xfrm>
            <a:off x="11006312" y="4651070"/>
            <a:ext cx="108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Timer</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08" name="直線コネクタ 107">
            <a:extLst>
              <a:ext uri="{FF2B5EF4-FFF2-40B4-BE49-F238E27FC236}">
                <a16:creationId xmlns:a16="http://schemas.microsoft.com/office/drawing/2014/main" id="{0F1DDDFC-40C5-4534-99A6-ABF282A1B53B}"/>
              </a:ext>
            </a:extLst>
          </p:cNvPr>
          <p:cNvCxnSpPr>
            <a:cxnSpLocks/>
          </p:cNvCxnSpPr>
          <p:nvPr/>
        </p:nvCxnSpPr>
        <p:spPr>
          <a:xfrm>
            <a:off x="11883364" y="4882740"/>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A779B58E-1AFC-4B76-A6D8-DE6548BF8232}"/>
              </a:ext>
            </a:extLst>
          </p:cNvPr>
          <p:cNvCxnSpPr>
            <a:cxnSpLocks/>
          </p:cNvCxnSpPr>
          <p:nvPr/>
        </p:nvCxnSpPr>
        <p:spPr>
          <a:xfrm flipV="1">
            <a:off x="10238166" y="3802071"/>
            <a:ext cx="0" cy="1080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04089B7B-156B-41C0-B1DB-05395EC95942}"/>
              </a:ext>
            </a:extLst>
          </p:cNvPr>
          <p:cNvCxnSpPr>
            <a:cxnSpLocks/>
          </p:cNvCxnSpPr>
          <p:nvPr/>
        </p:nvCxnSpPr>
        <p:spPr>
          <a:xfrm>
            <a:off x="11052495" y="4892300"/>
            <a:ext cx="18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BD515CFF-42CE-40D1-977F-0EA067D0F71D}"/>
              </a:ext>
            </a:extLst>
          </p:cNvPr>
          <p:cNvCxnSpPr/>
          <p:nvPr/>
        </p:nvCxnSpPr>
        <p:spPr>
          <a:xfrm>
            <a:off x="10068016"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10ACADB4-648B-468F-9075-8FA629AB28DA}"/>
              </a:ext>
            </a:extLst>
          </p:cNvPr>
          <p:cNvCxnSpPr>
            <a:cxnSpLocks/>
            <a:stCxn id="121" idx="6"/>
          </p:cNvCxnSpPr>
          <p:nvPr/>
        </p:nvCxnSpPr>
        <p:spPr>
          <a:xfrm flipV="1">
            <a:off x="9086346" y="3779658"/>
            <a:ext cx="2124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7487AA38-0BBB-47BA-8030-0EBE2DD67D9B}"/>
              </a:ext>
            </a:extLst>
          </p:cNvPr>
          <p:cNvCxnSpPr/>
          <p:nvPr/>
        </p:nvCxnSpPr>
        <p:spPr>
          <a:xfrm>
            <a:off x="9491970" y="5020991"/>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4" name="二等辺三角形 113">
            <a:extLst>
              <a:ext uri="{FF2B5EF4-FFF2-40B4-BE49-F238E27FC236}">
                <a16:creationId xmlns:a16="http://schemas.microsoft.com/office/drawing/2014/main" id="{0690ABF1-64D0-47EE-A87D-C06681D22883}"/>
              </a:ext>
            </a:extLst>
          </p:cNvPr>
          <p:cNvSpPr/>
          <p:nvPr/>
        </p:nvSpPr>
        <p:spPr>
          <a:xfrm>
            <a:off x="9662679" y="4838381"/>
            <a:ext cx="180000" cy="180000"/>
          </a:xfrm>
          <a:prstGeom prst="triangl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a:extLst>
              <a:ext uri="{FF2B5EF4-FFF2-40B4-BE49-F238E27FC236}">
                <a16:creationId xmlns:a16="http://schemas.microsoft.com/office/drawing/2014/main" id="{5DDDAAC6-DF37-4018-B4C5-FAE6B91E2B59}"/>
              </a:ext>
            </a:extLst>
          </p:cNvPr>
          <p:cNvSpPr/>
          <p:nvPr/>
        </p:nvSpPr>
        <p:spPr>
          <a:xfrm>
            <a:off x="8474369"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a:extLst>
              <a:ext uri="{FF2B5EF4-FFF2-40B4-BE49-F238E27FC236}">
                <a16:creationId xmlns:a16="http://schemas.microsoft.com/office/drawing/2014/main" id="{53D17023-5930-418E-BF43-C1E3CE76BEFB}"/>
              </a:ext>
            </a:extLst>
          </p:cNvPr>
          <p:cNvSpPr/>
          <p:nvPr/>
        </p:nvSpPr>
        <p:spPr>
          <a:xfrm>
            <a:off x="8969780"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a:extLst>
              <a:ext uri="{FF2B5EF4-FFF2-40B4-BE49-F238E27FC236}">
                <a16:creationId xmlns:a16="http://schemas.microsoft.com/office/drawing/2014/main" id="{5B1A896B-06E5-4A43-9088-8DAC12161714}"/>
              </a:ext>
            </a:extLst>
          </p:cNvPr>
          <p:cNvCxnSpPr/>
          <p:nvPr/>
        </p:nvCxnSpPr>
        <p:spPr>
          <a:xfrm>
            <a:off x="9088215"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4FF217A4-0FCC-4C3D-8B0A-97C8CFAF2116}"/>
              </a:ext>
            </a:extLst>
          </p:cNvPr>
          <p:cNvCxnSpPr/>
          <p:nvPr/>
        </p:nvCxnSpPr>
        <p:spPr>
          <a:xfrm>
            <a:off x="8526691" y="474522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CC589A89-F63A-4D26-8946-B09093A4D98E}"/>
              </a:ext>
            </a:extLst>
          </p:cNvPr>
          <p:cNvCxnSpPr/>
          <p:nvPr/>
        </p:nvCxnSpPr>
        <p:spPr>
          <a:xfrm>
            <a:off x="8290950" y="3787557"/>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120" name="楕円 119">
            <a:extLst>
              <a:ext uri="{FF2B5EF4-FFF2-40B4-BE49-F238E27FC236}">
                <a16:creationId xmlns:a16="http://schemas.microsoft.com/office/drawing/2014/main" id="{27762581-9CC2-4977-A96C-FD77E2D28EF0}"/>
              </a:ext>
            </a:extLst>
          </p:cNvPr>
          <p:cNvSpPr/>
          <p:nvPr/>
        </p:nvSpPr>
        <p:spPr>
          <a:xfrm>
            <a:off x="8483759" y="372645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a:extLst>
              <a:ext uri="{FF2B5EF4-FFF2-40B4-BE49-F238E27FC236}">
                <a16:creationId xmlns:a16="http://schemas.microsoft.com/office/drawing/2014/main" id="{0B891C0F-4030-4250-A430-BC39E0EC2B59}"/>
              </a:ext>
            </a:extLst>
          </p:cNvPr>
          <p:cNvSpPr/>
          <p:nvPr/>
        </p:nvSpPr>
        <p:spPr>
          <a:xfrm>
            <a:off x="8964660" y="3737230"/>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31B39B19-4EFF-42E4-96FE-9D78A5C25724}"/>
              </a:ext>
            </a:extLst>
          </p:cNvPr>
          <p:cNvCxnSpPr>
            <a:cxnSpLocks/>
          </p:cNvCxnSpPr>
          <p:nvPr/>
        </p:nvCxnSpPr>
        <p:spPr>
          <a:xfrm>
            <a:off x="8767266" y="2730854"/>
            <a:ext cx="0" cy="90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C590F0C7-9CAE-459A-BF15-9A57EB5BF504}"/>
              </a:ext>
            </a:extLst>
          </p:cNvPr>
          <p:cNvCxnSpPr/>
          <p:nvPr/>
        </p:nvCxnSpPr>
        <p:spPr>
          <a:xfrm>
            <a:off x="8520696" y="3637410"/>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4" name="テキスト ボックス 123">
            <a:extLst>
              <a:ext uri="{FF2B5EF4-FFF2-40B4-BE49-F238E27FC236}">
                <a16:creationId xmlns:a16="http://schemas.microsoft.com/office/drawing/2014/main" id="{634C2E65-BC2C-4FA3-A36C-55941CD2A274}"/>
              </a:ext>
            </a:extLst>
          </p:cNvPr>
          <p:cNvSpPr txBox="1"/>
          <p:nvPr/>
        </p:nvSpPr>
        <p:spPr>
          <a:xfrm>
            <a:off x="8159321" y="2345258"/>
            <a:ext cx="1260000"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Autoclave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25" name="直線コネクタ 124">
            <a:extLst>
              <a:ext uri="{FF2B5EF4-FFF2-40B4-BE49-F238E27FC236}">
                <a16:creationId xmlns:a16="http://schemas.microsoft.com/office/drawing/2014/main" id="{523D2182-A323-4183-993E-A766237302B2}"/>
              </a:ext>
            </a:extLst>
          </p:cNvPr>
          <p:cNvCxnSpPr>
            <a:cxnSpLocks/>
          </p:cNvCxnSpPr>
          <p:nvPr/>
        </p:nvCxnSpPr>
        <p:spPr>
          <a:xfrm flipV="1">
            <a:off x="12063661" y="3423814"/>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29C07784-1261-443D-97BD-E1F8238F16B2}"/>
              </a:ext>
            </a:extLst>
          </p:cNvPr>
          <p:cNvCxnSpPr>
            <a:cxnSpLocks/>
          </p:cNvCxnSpPr>
          <p:nvPr/>
        </p:nvCxnSpPr>
        <p:spPr>
          <a:xfrm>
            <a:off x="9756579" y="4376530"/>
            <a:ext cx="1764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5C7D9210-4FEC-4373-8E0B-E3A43CD1F10B}"/>
              </a:ext>
            </a:extLst>
          </p:cNvPr>
          <p:cNvCxnSpPr>
            <a:cxnSpLocks/>
          </p:cNvCxnSpPr>
          <p:nvPr/>
        </p:nvCxnSpPr>
        <p:spPr>
          <a:xfrm>
            <a:off x="11547892" y="4402594"/>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613B6F0F-FC25-49D8-9B62-15720474E14D}"/>
              </a:ext>
            </a:extLst>
          </p:cNvPr>
          <p:cNvCxnSpPr>
            <a:cxnSpLocks/>
          </p:cNvCxnSpPr>
          <p:nvPr/>
        </p:nvCxnSpPr>
        <p:spPr>
          <a:xfrm>
            <a:off x="9491970" y="3332657"/>
            <a:ext cx="0" cy="1052517"/>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8B8E57E0-39B0-4D08-8A3D-2A5015434D5C}"/>
              </a:ext>
            </a:extLst>
          </p:cNvPr>
          <p:cNvCxnSpPr>
            <a:cxnSpLocks/>
          </p:cNvCxnSpPr>
          <p:nvPr/>
        </p:nvCxnSpPr>
        <p:spPr>
          <a:xfrm>
            <a:off x="9491970" y="3318325"/>
            <a:ext cx="2052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7A562944-3CFE-431C-96CA-D9E89DEC5BB6}"/>
              </a:ext>
            </a:extLst>
          </p:cNvPr>
          <p:cNvCxnSpPr>
            <a:cxnSpLocks/>
          </p:cNvCxnSpPr>
          <p:nvPr/>
        </p:nvCxnSpPr>
        <p:spPr>
          <a:xfrm>
            <a:off x="11537781" y="3317567"/>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7C0AC206-B468-489F-89FB-EE2D09C78560}"/>
              </a:ext>
            </a:extLst>
          </p:cNvPr>
          <p:cNvCxnSpPr>
            <a:cxnSpLocks/>
          </p:cNvCxnSpPr>
          <p:nvPr/>
        </p:nvCxnSpPr>
        <p:spPr>
          <a:xfrm>
            <a:off x="8768404" y="4399870"/>
            <a:ext cx="0" cy="32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BA300663-62D3-4A09-9F4E-A142E591D06F}"/>
              </a:ext>
            </a:extLst>
          </p:cNvPr>
          <p:cNvCxnSpPr/>
          <p:nvPr/>
        </p:nvCxnSpPr>
        <p:spPr>
          <a:xfrm>
            <a:off x="8769584" y="4377003"/>
            <a:ext cx="720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33" name="楕円 132">
            <a:extLst>
              <a:ext uri="{FF2B5EF4-FFF2-40B4-BE49-F238E27FC236}">
                <a16:creationId xmlns:a16="http://schemas.microsoft.com/office/drawing/2014/main" id="{299750CF-FEB6-409F-8340-7BF5A87C96A2}"/>
              </a:ext>
            </a:extLst>
          </p:cNvPr>
          <p:cNvSpPr/>
          <p:nvPr/>
        </p:nvSpPr>
        <p:spPr>
          <a:xfrm>
            <a:off x="10430911"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楕円 133">
            <a:extLst>
              <a:ext uri="{FF2B5EF4-FFF2-40B4-BE49-F238E27FC236}">
                <a16:creationId xmlns:a16="http://schemas.microsoft.com/office/drawing/2014/main" id="{98245150-7EA5-4D51-9F5D-A5A63163EB41}"/>
              </a:ext>
            </a:extLst>
          </p:cNvPr>
          <p:cNvSpPr/>
          <p:nvPr/>
        </p:nvSpPr>
        <p:spPr>
          <a:xfrm>
            <a:off x="10926325"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5" name="直線コネクタ 134">
            <a:extLst>
              <a:ext uri="{FF2B5EF4-FFF2-40B4-BE49-F238E27FC236}">
                <a16:creationId xmlns:a16="http://schemas.microsoft.com/office/drawing/2014/main" id="{6EE5E9D8-EF9D-42CE-BE46-3D8C92C04718}"/>
              </a:ext>
            </a:extLst>
          </p:cNvPr>
          <p:cNvCxnSpPr/>
          <p:nvPr/>
        </p:nvCxnSpPr>
        <p:spPr>
          <a:xfrm>
            <a:off x="10482361" y="494462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DCAF8D53-61C0-4352-BE5E-C806C5779A1E}"/>
              </a:ext>
            </a:extLst>
          </p:cNvPr>
          <p:cNvCxnSpPr>
            <a:cxnSpLocks/>
          </p:cNvCxnSpPr>
          <p:nvPr/>
        </p:nvCxnSpPr>
        <p:spPr>
          <a:xfrm>
            <a:off x="8820724" y="3049810"/>
            <a:ext cx="1908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51BD6477-EA4C-483D-9A35-4C3FD6D9980D}"/>
              </a:ext>
            </a:extLst>
          </p:cNvPr>
          <p:cNvCxnSpPr>
            <a:cxnSpLocks/>
          </p:cNvCxnSpPr>
          <p:nvPr/>
        </p:nvCxnSpPr>
        <p:spPr>
          <a:xfrm>
            <a:off x="10732941" y="3035296"/>
            <a:ext cx="0" cy="190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38" name="楕円 137">
            <a:extLst>
              <a:ext uri="{FF2B5EF4-FFF2-40B4-BE49-F238E27FC236}">
                <a16:creationId xmlns:a16="http://schemas.microsoft.com/office/drawing/2014/main" id="{C8D3031C-BA65-4670-BC75-12DB1366088D}"/>
              </a:ext>
            </a:extLst>
          </p:cNvPr>
          <p:cNvSpPr/>
          <p:nvPr/>
        </p:nvSpPr>
        <p:spPr>
          <a:xfrm>
            <a:off x="7286862" y="3443512"/>
            <a:ext cx="648000" cy="648000"/>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テキスト ボックス 138">
            <a:extLst>
              <a:ext uri="{FF2B5EF4-FFF2-40B4-BE49-F238E27FC236}">
                <a16:creationId xmlns:a16="http://schemas.microsoft.com/office/drawing/2014/main" id="{1A5DE1EC-0954-4F31-9C08-5EF518F5B8EA}"/>
              </a:ext>
            </a:extLst>
          </p:cNvPr>
          <p:cNvSpPr txBox="1"/>
          <p:nvPr/>
        </p:nvSpPr>
        <p:spPr>
          <a:xfrm>
            <a:off x="7068987" y="3562021"/>
            <a:ext cx="1080000" cy="400110"/>
          </a:xfrm>
          <a:prstGeom prst="rect">
            <a:avLst/>
          </a:prstGeom>
          <a:noFill/>
        </p:spPr>
        <p:txBody>
          <a:bodyPr wrap="squar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MC</a:t>
            </a:r>
            <a:endParaRPr kumimoji="1" lang="ja-JP" altLang="en-US" sz="2000" dirty="0">
              <a:solidFill>
                <a:srgbClr val="FF0000"/>
              </a:solidFill>
              <a:latin typeface="ＭＳ Ｐゴシック" panose="020B0600070205080204" pitchFamily="50" charset="-128"/>
              <a:ea typeface="ＭＳ Ｐゴシック" panose="020B0600070205080204" pitchFamily="50" charset="-128"/>
            </a:endParaRPr>
          </a:p>
        </p:txBody>
      </p:sp>
      <p:sp>
        <p:nvSpPr>
          <p:cNvPr id="140" name="楕円 139">
            <a:extLst>
              <a:ext uri="{FF2B5EF4-FFF2-40B4-BE49-F238E27FC236}">
                <a16:creationId xmlns:a16="http://schemas.microsoft.com/office/drawing/2014/main" id="{E647638C-3D01-4784-98DA-222B1DAB182C}"/>
              </a:ext>
            </a:extLst>
          </p:cNvPr>
          <p:cNvSpPr/>
          <p:nvPr/>
        </p:nvSpPr>
        <p:spPr>
          <a:xfrm>
            <a:off x="5515770"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a:extLst>
              <a:ext uri="{FF2B5EF4-FFF2-40B4-BE49-F238E27FC236}">
                <a16:creationId xmlns:a16="http://schemas.microsoft.com/office/drawing/2014/main" id="{5C280C37-615B-4120-BE48-152F46BFB4ED}"/>
              </a:ext>
            </a:extLst>
          </p:cNvPr>
          <p:cNvSpPr/>
          <p:nvPr/>
        </p:nvSpPr>
        <p:spPr>
          <a:xfrm>
            <a:off x="5996670"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2" name="直線コネクタ 141">
            <a:extLst>
              <a:ext uri="{FF2B5EF4-FFF2-40B4-BE49-F238E27FC236}">
                <a16:creationId xmlns:a16="http://schemas.microsoft.com/office/drawing/2014/main" id="{2C4FDF7A-2934-497F-9D89-41F1FB1A8942}"/>
              </a:ext>
            </a:extLst>
          </p:cNvPr>
          <p:cNvCxnSpPr/>
          <p:nvPr/>
        </p:nvCxnSpPr>
        <p:spPr>
          <a:xfrm>
            <a:off x="4357680" y="4877062"/>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F92D0E9E-78F9-4798-90C8-E8EDA9B72209}"/>
              </a:ext>
            </a:extLst>
          </p:cNvPr>
          <p:cNvCxnSpPr>
            <a:cxnSpLocks/>
          </p:cNvCxnSpPr>
          <p:nvPr/>
        </p:nvCxnSpPr>
        <p:spPr>
          <a:xfrm flipV="1">
            <a:off x="4328650" y="3414486"/>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C5ACCD14-AE8B-4ED7-83F3-67778D5AAE4B}"/>
              </a:ext>
            </a:extLst>
          </p:cNvPr>
          <p:cNvCxnSpPr>
            <a:cxnSpLocks/>
          </p:cNvCxnSpPr>
          <p:nvPr/>
        </p:nvCxnSpPr>
        <p:spPr>
          <a:xfrm>
            <a:off x="7941269" y="377965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3BC2BB3E-D064-4889-BC3D-FD08876453BA}"/>
              </a:ext>
            </a:extLst>
          </p:cNvPr>
          <p:cNvCxnSpPr>
            <a:cxnSpLocks/>
          </p:cNvCxnSpPr>
          <p:nvPr/>
        </p:nvCxnSpPr>
        <p:spPr>
          <a:xfrm>
            <a:off x="5809168" y="4376530"/>
            <a:ext cx="0" cy="36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46" name="楕円 145">
            <a:extLst>
              <a:ext uri="{FF2B5EF4-FFF2-40B4-BE49-F238E27FC236}">
                <a16:creationId xmlns:a16="http://schemas.microsoft.com/office/drawing/2014/main" id="{9989F284-E9B8-4B8A-8B43-0FEF10A134C6}"/>
              </a:ext>
            </a:extLst>
          </p:cNvPr>
          <p:cNvSpPr/>
          <p:nvPr/>
        </p:nvSpPr>
        <p:spPr>
          <a:xfrm>
            <a:off x="7276052" y="4546594"/>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146">
            <a:extLst>
              <a:ext uri="{FF2B5EF4-FFF2-40B4-BE49-F238E27FC236}">
                <a16:creationId xmlns:a16="http://schemas.microsoft.com/office/drawing/2014/main" id="{E6C901D6-5F90-41BD-99E8-FF9D7A34EAF9}"/>
              </a:ext>
            </a:extLst>
          </p:cNvPr>
          <p:cNvSpPr txBox="1"/>
          <p:nvPr/>
        </p:nvSpPr>
        <p:spPr>
          <a:xfrm>
            <a:off x="7067921" y="4651070"/>
            <a:ext cx="1080000" cy="400110"/>
          </a:xfrm>
          <a:prstGeom prst="rect">
            <a:avLst/>
          </a:prstGeom>
          <a:noFill/>
        </p:spPr>
        <p:txBody>
          <a:bodyPr wrap="squar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Timer</a:t>
            </a:r>
            <a:endParaRPr kumimoji="1" lang="ja-JP" altLang="en-US" sz="2000" dirty="0">
              <a:solidFill>
                <a:srgbClr val="FF0000"/>
              </a:solidFill>
              <a:latin typeface="ＭＳ Ｐゴシック" panose="020B0600070205080204" pitchFamily="50" charset="-128"/>
              <a:ea typeface="ＭＳ Ｐゴシック" panose="020B0600070205080204" pitchFamily="50" charset="-128"/>
            </a:endParaRPr>
          </a:p>
        </p:txBody>
      </p:sp>
      <p:cxnSp>
        <p:nvCxnSpPr>
          <p:cNvPr id="148" name="直線コネクタ 147">
            <a:extLst>
              <a:ext uri="{FF2B5EF4-FFF2-40B4-BE49-F238E27FC236}">
                <a16:creationId xmlns:a16="http://schemas.microsoft.com/office/drawing/2014/main" id="{B0E529CF-9FDB-40A3-9E01-9F846B1B817A}"/>
              </a:ext>
            </a:extLst>
          </p:cNvPr>
          <p:cNvCxnSpPr>
            <a:cxnSpLocks/>
          </p:cNvCxnSpPr>
          <p:nvPr/>
        </p:nvCxnSpPr>
        <p:spPr>
          <a:xfrm>
            <a:off x="7944973" y="4882740"/>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8901B122-3585-46AE-97D3-B491E13CE568}"/>
              </a:ext>
            </a:extLst>
          </p:cNvPr>
          <p:cNvCxnSpPr>
            <a:cxnSpLocks/>
          </p:cNvCxnSpPr>
          <p:nvPr/>
        </p:nvCxnSpPr>
        <p:spPr>
          <a:xfrm flipV="1">
            <a:off x="6299775" y="3802071"/>
            <a:ext cx="0" cy="1080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B2E74D7E-4351-421B-9A83-19200ECDB0B0}"/>
              </a:ext>
            </a:extLst>
          </p:cNvPr>
          <p:cNvCxnSpPr>
            <a:cxnSpLocks/>
          </p:cNvCxnSpPr>
          <p:nvPr/>
        </p:nvCxnSpPr>
        <p:spPr>
          <a:xfrm>
            <a:off x="7114104" y="4892300"/>
            <a:ext cx="18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7EE27CAB-91E1-45A6-B2DE-588983F5DA38}"/>
              </a:ext>
            </a:extLst>
          </p:cNvPr>
          <p:cNvCxnSpPr/>
          <p:nvPr/>
        </p:nvCxnSpPr>
        <p:spPr>
          <a:xfrm>
            <a:off x="6129625"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CD3E32F0-3670-47A5-876C-344CA2381B68}"/>
              </a:ext>
            </a:extLst>
          </p:cNvPr>
          <p:cNvCxnSpPr>
            <a:cxnSpLocks/>
            <a:stCxn id="161" idx="6"/>
          </p:cNvCxnSpPr>
          <p:nvPr/>
        </p:nvCxnSpPr>
        <p:spPr>
          <a:xfrm flipV="1">
            <a:off x="5147955" y="3779658"/>
            <a:ext cx="2124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CCCAF596-EDE0-4628-B3E7-50B72342002D}"/>
              </a:ext>
            </a:extLst>
          </p:cNvPr>
          <p:cNvCxnSpPr/>
          <p:nvPr/>
        </p:nvCxnSpPr>
        <p:spPr>
          <a:xfrm>
            <a:off x="5553579" y="4948421"/>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4" name="二等辺三角形 153">
            <a:extLst>
              <a:ext uri="{FF2B5EF4-FFF2-40B4-BE49-F238E27FC236}">
                <a16:creationId xmlns:a16="http://schemas.microsoft.com/office/drawing/2014/main" id="{A45466F0-ECB6-4EAB-94DC-9DD8F83DB53E}"/>
              </a:ext>
            </a:extLst>
          </p:cNvPr>
          <p:cNvSpPr/>
          <p:nvPr/>
        </p:nvSpPr>
        <p:spPr>
          <a:xfrm>
            <a:off x="5724288" y="4765811"/>
            <a:ext cx="180000" cy="180000"/>
          </a:xfrm>
          <a:prstGeom prst="triangl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a:extLst>
              <a:ext uri="{FF2B5EF4-FFF2-40B4-BE49-F238E27FC236}">
                <a16:creationId xmlns:a16="http://schemas.microsoft.com/office/drawing/2014/main" id="{59A83C65-8B49-42FF-AC34-AFDDBA29DE12}"/>
              </a:ext>
            </a:extLst>
          </p:cNvPr>
          <p:cNvSpPr/>
          <p:nvPr/>
        </p:nvSpPr>
        <p:spPr>
          <a:xfrm>
            <a:off x="4535978"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a:extLst>
              <a:ext uri="{FF2B5EF4-FFF2-40B4-BE49-F238E27FC236}">
                <a16:creationId xmlns:a16="http://schemas.microsoft.com/office/drawing/2014/main" id="{DA70190A-C330-4AC1-9968-D64DAA134C3D}"/>
              </a:ext>
            </a:extLst>
          </p:cNvPr>
          <p:cNvSpPr/>
          <p:nvPr/>
        </p:nvSpPr>
        <p:spPr>
          <a:xfrm>
            <a:off x="5031389"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 name="直線コネクタ 156">
            <a:extLst>
              <a:ext uri="{FF2B5EF4-FFF2-40B4-BE49-F238E27FC236}">
                <a16:creationId xmlns:a16="http://schemas.microsoft.com/office/drawing/2014/main" id="{C610E27F-535B-41B4-A9F5-6D484F700295}"/>
              </a:ext>
            </a:extLst>
          </p:cNvPr>
          <p:cNvCxnSpPr/>
          <p:nvPr/>
        </p:nvCxnSpPr>
        <p:spPr>
          <a:xfrm>
            <a:off x="5149824" y="4891576"/>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017AD9F2-D3B7-4B8D-96A8-1B85FDD50700}"/>
              </a:ext>
            </a:extLst>
          </p:cNvPr>
          <p:cNvCxnSpPr/>
          <p:nvPr/>
        </p:nvCxnSpPr>
        <p:spPr>
          <a:xfrm>
            <a:off x="4588300" y="481779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1B76CBFC-7A4E-45BE-B796-022EC0A5A11B}"/>
              </a:ext>
            </a:extLst>
          </p:cNvPr>
          <p:cNvCxnSpPr/>
          <p:nvPr/>
        </p:nvCxnSpPr>
        <p:spPr>
          <a:xfrm>
            <a:off x="4352559" y="3787557"/>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160" name="楕円 159">
            <a:extLst>
              <a:ext uri="{FF2B5EF4-FFF2-40B4-BE49-F238E27FC236}">
                <a16:creationId xmlns:a16="http://schemas.microsoft.com/office/drawing/2014/main" id="{6166D273-74B2-4636-BF9A-68F5B7FC2B52}"/>
              </a:ext>
            </a:extLst>
          </p:cNvPr>
          <p:cNvSpPr/>
          <p:nvPr/>
        </p:nvSpPr>
        <p:spPr>
          <a:xfrm>
            <a:off x="4545368" y="372645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楕円 160">
            <a:extLst>
              <a:ext uri="{FF2B5EF4-FFF2-40B4-BE49-F238E27FC236}">
                <a16:creationId xmlns:a16="http://schemas.microsoft.com/office/drawing/2014/main" id="{417F858A-8DF5-4F4C-94CB-74BFE0A1DC45}"/>
              </a:ext>
            </a:extLst>
          </p:cNvPr>
          <p:cNvSpPr/>
          <p:nvPr/>
        </p:nvSpPr>
        <p:spPr>
          <a:xfrm>
            <a:off x="5026269" y="3737230"/>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コネクタ 161">
            <a:extLst>
              <a:ext uri="{FF2B5EF4-FFF2-40B4-BE49-F238E27FC236}">
                <a16:creationId xmlns:a16="http://schemas.microsoft.com/office/drawing/2014/main" id="{9B2ED2BC-0EC3-44CC-BE40-5DD5781F808C}"/>
              </a:ext>
            </a:extLst>
          </p:cNvPr>
          <p:cNvCxnSpPr>
            <a:cxnSpLocks/>
          </p:cNvCxnSpPr>
          <p:nvPr/>
        </p:nvCxnSpPr>
        <p:spPr>
          <a:xfrm>
            <a:off x="4828875" y="2730854"/>
            <a:ext cx="0" cy="90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E43B326E-A99B-46E6-B7FA-18C87ECC2B88}"/>
              </a:ext>
            </a:extLst>
          </p:cNvPr>
          <p:cNvCxnSpPr/>
          <p:nvPr/>
        </p:nvCxnSpPr>
        <p:spPr>
          <a:xfrm>
            <a:off x="4582305" y="3637410"/>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4" name="テキスト ボックス 163">
            <a:extLst>
              <a:ext uri="{FF2B5EF4-FFF2-40B4-BE49-F238E27FC236}">
                <a16:creationId xmlns:a16="http://schemas.microsoft.com/office/drawing/2014/main" id="{B3554055-B4F3-427A-A710-CC50A5386278}"/>
              </a:ext>
            </a:extLst>
          </p:cNvPr>
          <p:cNvSpPr txBox="1"/>
          <p:nvPr/>
        </p:nvSpPr>
        <p:spPr>
          <a:xfrm>
            <a:off x="4220930" y="2345258"/>
            <a:ext cx="1260000"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Autoclave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65" name="直線コネクタ 164">
            <a:extLst>
              <a:ext uri="{FF2B5EF4-FFF2-40B4-BE49-F238E27FC236}">
                <a16:creationId xmlns:a16="http://schemas.microsoft.com/office/drawing/2014/main" id="{7FE17733-2BD9-459A-BFDB-A103F7F0D34D}"/>
              </a:ext>
            </a:extLst>
          </p:cNvPr>
          <p:cNvCxnSpPr>
            <a:cxnSpLocks/>
          </p:cNvCxnSpPr>
          <p:nvPr/>
        </p:nvCxnSpPr>
        <p:spPr>
          <a:xfrm flipV="1">
            <a:off x="8125270" y="3423814"/>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6" name="直線コネクタ 165">
            <a:extLst>
              <a:ext uri="{FF2B5EF4-FFF2-40B4-BE49-F238E27FC236}">
                <a16:creationId xmlns:a16="http://schemas.microsoft.com/office/drawing/2014/main" id="{0F0BBAE4-0AC6-4817-9B68-4B7E77FCD9D7}"/>
              </a:ext>
            </a:extLst>
          </p:cNvPr>
          <p:cNvCxnSpPr>
            <a:cxnSpLocks/>
          </p:cNvCxnSpPr>
          <p:nvPr/>
        </p:nvCxnSpPr>
        <p:spPr>
          <a:xfrm>
            <a:off x="5818188" y="4376530"/>
            <a:ext cx="1764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id="{7D25E7C1-86B7-4FDE-BAA5-FA2A18861945}"/>
              </a:ext>
            </a:extLst>
          </p:cNvPr>
          <p:cNvCxnSpPr>
            <a:cxnSpLocks/>
          </p:cNvCxnSpPr>
          <p:nvPr/>
        </p:nvCxnSpPr>
        <p:spPr>
          <a:xfrm>
            <a:off x="7609501" y="4402594"/>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68" name="直線コネクタ 167">
            <a:extLst>
              <a:ext uri="{FF2B5EF4-FFF2-40B4-BE49-F238E27FC236}">
                <a16:creationId xmlns:a16="http://schemas.microsoft.com/office/drawing/2014/main" id="{7C26A9BE-B138-41B4-86AD-0C4203B3DCBE}"/>
              </a:ext>
            </a:extLst>
          </p:cNvPr>
          <p:cNvCxnSpPr>
            <a:cxnSpLocks/>
          </p:cNvCxnSpPr>
          <p:nvPr/>
        </p:nvCxnSpPr>
        <p:spPr>
          <a:xfrm>
            <a:off x="5553579" y="3332657"/>
            <a:ext cx="0" cy="1052517"/>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69" name="直線コネクタ 168">
            <a:extLst>
              <a:ext uri="{FF2B5EF4-FFF2-40B4-BE49-F238E27FC236}">
                <a16:creationId xmlns:a16="http://schemas.microsoft.com/office/drawing/2014/main" id="{3A43486A-A697-4BCD-A266-F4F1C222DB20}"/>
              </a:ext>
            </a:extLst>
          </p:cNvPr>
          <p:cNvCxnSpPr>
            <a:cxnSpLocks/>
          </p:cNvCxnSpPr>
          <p:nvPr/>
        </p:nvCxnSpPr>
        <p:spPr>
          <a:xfrm>
            <a:off x="5553579" y="3318325"/>
            <a:ext cx="2052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EB112694-FD53-4D51-BE08-4D3AAE2F993B}"/>
              </a:ext>
            </a:extLst>
          </p:cNvPr>
          <p:cNvCxnSpPr>
            <a:cxnSpLocks/>
          </p:cNvCxnSpPr>
          <p:nvPr/>
        </p:nvCxnSpPr>
        <p:spPr>
          <a:xfrm>
            <a:off x="7599390" y="3317567"/>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71" name="直線コネクタ 170">
            <a:extLst>
              <a:ext uri="{FF2B5EF4-FFF2-40B4-BE49-F238E27FC236}">
                <a16:creationId xmlns:a16="http://schemas.microsoft.com/office/drawing/2014/main" id="{661CEFE7-2A23-4A8D-9722-CC160D8CA233}"/>
              </a:ext>
            </a:extLst>
          </p:cNvPr>
          <p:cNvCxnSpPr>
            <a:cxnSpLocks/>
          </p:cNvCxnSpPr>
          <p:nvPr/>
        </p:nvCxnSpPr>
        <p:spPr>
          <a:xfrm>
            <a:off x="4830013" y="4399870"/>
            <a:ext cx="0" cy="32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BB5023E8-E2F0-4E80-B790-79FE6E680EC4}"/>
              </a:ext>
            </a:extLst>
          </p:cNvPr>
          <p:cNvCxnSpPr/>
          <p:nvPr/>
        </p:nvCxnSpPr>
        <p:spPr>
          <a:xfrm>
            <a:off x="4831193" y="4377003"/>
            <a:ext cx="720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73" name="楕円 172">
            <a:extLst>
              <a:ext uri="{FF2B5EF4-FFF2-40B4-BE49-F238E27FC236}">
                <a16:creationId xmlns:a16="http://schemas.microsoft.com/office/drawing/2014/main" id="{331E9316-FA21-4249-B933-01D679804F49}"/>
              </a:ext>
            </a:extLst>
          </p:cNvPr>
          <p:cNvSpPr/>
          <p:nvPr/>
        </p:nvSpPr>
        <p:spPr>
          <a:xfrm>
            <a:off x="6492520" y="481596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楕円 173">
            <a:extLst>
              <a:ext uri="{FF2B5EF4-FFF2-40B4-BE49-F238E27FC236}">
                <a16:creationId xmlns:a16="http://schemas.microsoft.com/office/drawing/2014/main" id="{E8D2EA0A-9A08-40C7-8842-965EDF3FE0CF}"/>
              </a:ext>
            </a:extLst>
          </p:cNvPr>
          <p:cNvSpPr/>
          <p:nvPr/>
        </p:nvSpPr>
        <p:spPr>
          <a:xfrm>
            <a:off x="6987934" y="4826735"/>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5" name="直線コネクタ 174">
            <a:extLst>
              <a:ext uri="{FF2B5EF4-FFF2-40B4-BE49-F238E27FC236}">
                <a16:creationId xmlns:a16="http://schemas.microsoft.com/office/drawing/2014/main" id="{41518BD1-717A-4FD3-AE58-543322192C28}"/>
              </a:ext>
            </a:extLst>
          </p:cNvPr>
          <p:cNvCxnSpPr/>
          <p:nvPr/>
        </p:nvCxnSpPr>
        <p:spPr>
          <a:xfrm>
            <a:off x="6543970" y="4944625"/>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7F15133F-2E00-4F72-AB2E-7F09C32C68CB}"/>
              </a:ext>
            </a:extLst>
          </p:cNvPr>
          <p:cNvCxnSpPr>
            <a:cxnSpLocks/>
          </p:cNvCxnSpPr>
          <p:nvPr/>
        </p:nvCxnSpPr>
        <p:spPr>
          <a:xfrm>
            <a:off x="4882333" y="3049810"/>
            <a:ext cx="1908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43BF3C0D-D064-44DB-A912-7D1424D6AC02}"/>
              </a:ext>
            </a:extLst>
          </p:cNvPr>
          <p:cNvCxnSpPr>
            <a:cxnSpLocks/>
          </p:cNvCxnSpPr>
          <p:nvPr/>
        </p:nvCxnSpPr>
        <p:spPr>
          <a:xfrm>
            <a:off x="6794550" y="3035296"/>
            <a:ext cx="0" cy="190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78" name="楕円 177">
            <a:extLst>
              <a:ext uri="{FF2B5EF4-FFF2-40B4-BE49-F238E27FC236}">
                <a16:creationId xmlns:a16="http://schemas.microsoft.com/office/drawing/2014/main" id="{175D2BD3-2F7B-47CF-B05A-BDE1D78C3630}"/>
              </a:ext>
            </a:extLst>
          </p:cNvPr>
          <p:cNvSpPr/>
          <p:nvPr/>
        </p:nvSpPr>
        <p:spPr>
          <a:xfrm>
            <a:off x="3336102" y="3447510"/>
            <a:ext cx="648000" cy="648000"/>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a:extLst>
              <a:ext uri="{FF2B5EF4-FFF2-40B4-BE49-F238E27FC236}">
                <a16:creationId xmlns:a16="http://schemas.microsoft.com/office/drawing/2014/main" id="{E883CC3F-B6C9-4C6F-BB11-335EECF73B3E}"/>
              </a:ext>
            </a:extLst>
          </p:cNvPr>
          <p:cNvSpPr txBox="1"/>
          <p:nvPr/>
        </p:nvSpPr>
        <p:spPr>
          <a:xfrm>
            <a:off x="3118227" y="3566019"/>
            <a:ext cx="1080000" cy="400110"/>
          </a:xfrm>
          <a:prstGeom prst="rect">
            <a:avLst/>
          </a:prstGeom>
          <a:noFill/>
        </p:spPr>
        <p:txBody>
          <a:bodyPr wrap="squar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MC</a:t>
            </a:r>
            <a:endParaRPr kumimoji="1" lang="ja-JP" altLang="en-US" sz="2000" dirty="0">
              <a:solidFill>
                <a:srgbClr val="FF0000"/>
              </a:solidFill>
              <a:latin typeface="ＭＳ Ｐゴシック" panose="020B0600070205080204" pitchFamily="50" charset="-128"/>
              <a:ea typeface="ＭＳ Ｐゴシック" panose="020B0600070205080204" pitchFamily="50" charset="-128"/>
            </a:endParaRPr>
          </a:p>
        </p:txBody>
      </p:sp>
      <p:sp>
        <p:nvSpPr>
          <p:cNvPr id="180" name="楕円 179">
            <a:extLst>
              <a:ext uri="{FF2B5EF4-FFF2-40B4-BE49-F238E27FC236}">
                <a16:creationId xmlns:a16="http://schemas.microsoft.com/office/drawing/2014/main" id="{2FE89B5F-1C53-469A-9A56-E5B635F56624}"/>
              </a:ext>
            </a:extLst>
          </p:cNvPr>
          <p:cNvSpPr/>
          <p:nvPr/>
        </p:nvSpPr>
        <p:spPr>
          <a:xfrm>
            <a:off x="1565010" y="4819961"/>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楕円 180">
            <a:extLst>
              <a:ext uri="{FF2B5EF4-FFF2-40B4-BE49-F238E27FC236}">
                <a16:creationId xmlns:a16="http://schemas.microsoft.com/office/drawing/2014/main" id="{89A3FBBC-40B4-43D0-839C-91D198AE2014}"/>
              </a:ext>
            </a:extLst>
          </p:cNvPr>
          <p:cNvSpPr/>
          <p:nvPr/>
        </p:nvSpPr>
        <p:spPr>
          <a:xfrm>
            <a:off x="2045910" y="483073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2" name="直線コネクタ 181">
            <a:extLst>
              <a:ext uri="{FF2B5EF4-FFF2-40B4-BE49-F238E27FC236}">
                <a16:creationId xmlns:a16="http://schemas.microsoft.com/office/drawing/2014/main" id="{46443790-568E-4144-86E7-D2FF5A496B95}"/>
              </a:ext>
            </a:extLst>
          </p:cNvPr>
          <p:cNvCxnSpPr/>
          <p:nvPr/>
        </p:nvCxnSpPr>
        <p:spPr>
          <a:xfrm>
            <a:off x="406920" y="4881060"/>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504821BA-44D4-4C82-9657-DD9610AB7D51}"/>
              </a:ext>
            </a:extLst>
          </p:cNvPr>
          <p:cNvCxnSpPr>
            <a:cxnSpLocks/>
          </p:cNvCxnSpPr>
          <p:nvPr/>
        </p:nvCxnSpPr>
        <p:spPr>
          <a:xfrm flipV="1">
            <a:off x="377890" y="3418484"/>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id="{904F277B-7B57-4AB9-82B8-81EFD41CAE28}"/>
              </a:ext>
            </a:extLst>
          </p:cNvPr>
          <p:cNvCxnSpPr>
            <a:cxnSpLocks/>
          </p:cNvCxnSpPr>
          <p:nvPr/>
        </p:nvCxnSpPr>
        <p:spPr>
          <a:xfrm>
            <a:off x="3990509" y="3783656"/>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a:extLst>
              <a:ext uri="{FF2B5EF4-FFF2-40B4-BE49-F238E27FC236}">
                <a16:creationId xmlns:a16="http://schemas.microsoft.com/office/drawing/2014/main" id="{DC70BE30-4499-430A-97CE-9F9B120519B7}"/>
              </a:ext>
            </a:extLst>
          </p:cNvPr>
          <p:cNvCxnSpPr>
            <a:cxnSpLocks/>
          </p:cNvCxnSpPr>
          <p:nvPr/>
        </p:nvCxnSpPr>
        <p:spPr>
          <a:xfrm>
            <a:off x="1858408" y="4380528"/>
            <a:ext cx="0" cy="36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86" name="楕円 185">
            <a:extLst>
              <a:ext uri="{FF2B5EF4-FFF2-40B4-BE49-F238E27FC236}">
                <a16:creationId xmlns:a16="http://schemas.microsoft.com/office/drawing/2014/main" id="{0BBAD40A-20C8-4EF2-9003-7F32FEC26D68}"/>
              </a:ext>
            </a:extLst>
          </p:cNvPr>
          <p:cNvSpPr/>
          <p:nvPr/>
        </p:nvSpPr>
        <p:spPr>
          <a:xfrm>
            <a:off x="3325292" y="4550592"/>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a:extLst>
              <a:ext uri="{FF2B5EF4-FFF2-40B4-BE49-F238E27FC236}">
                <a16:creationId xmlns:a16="http://schemas.microsoft.com/office/drawing/2014/main" id="{222C95F8-83DE-4235-B7C4-6E6BC0867879}"/>
              </a:ext>
            </a:extLst>
          </p:cNvPr>
          <p:cNvSpPr txBox="1"/>
          <p:nvPr/>
        </p:nvSpPr>
        <p:spPr>
          <a:xfrm>
            <a:off x="3117161" y="4655068"/>
            <a:ext cx="108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Timer</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88" name="直線コネクタ 187">
            <a:extLst>
              <a:ext uri="{FF2B5EF4-FFF2-40B4-BE49-F238E27FC236}">
                <a16:creationId xmlns:a16="http://schemas.microsoft.com/office/drawing/2014/main" id="{D5D577B3-9CCB-445E-B734-0816E410C0FB}"/>
              </a:ext>
            </a:extLst>
          </p:cNvPr>
          <p:cNvCxnSpPr>
            <a:cxnSpLocks/>
          </p:cNvCxnSpPr>
          <p:nvPr/>
        </p:nvCxnSpPr>
        <p:spPr>
          <a:xfrm>
            <a:off x="3994213" y="488673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a:extLst>
              <a:ext uri="{FF2B5EF4-FFF2-40B4-BE49-F238E27FC236}">
                <a16:creationId xmlns:a16="http://schemas.microsoft.com/office/drawing/2014/main" id="{B2A82EEB-1A54-4154-B3E1-C1E9C9D57070}"/>
              </a:ext>
            </a:extLst>
          </p:cNvPr>
          <p:cNvCxnSpPr>
            <a:cxnSpLocks/>
          </p:cNvCxnSpPr>
          <p:nvPr/>
        </p:nvCxnSpPr>
        <p:spPr>
          <a:xfrm flipV="1">
            <a:off x="2349015" y="3806069"/>
            <a:ext cx="0" cy="1080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0" name="直線コネクタ 189">
            <a:extLst>
              <a:ext uri="{FF2B5EF4-FFF2-40B4-BE49-F238E27FC236}">
                <a16:creationId xmlns:a16="http://schemas.microsoft.com/office/drawing/2014/main" id="{E0247B3B-A759-4AE6-96D5-61E088A2F09A}"/>
              </a:ext>
            </a:extLst>
          </p:cNvPr>
          <p:cNvCxnSpPr>
            <a:cxnSpLocks/>
          </p:cNvCxnSpPr>
          <p:nvPr/>
        </p:nvCxnSpPr>
        <p:spPr>
          <a:xfrm>
            <a:off x="3163344" y="4896298"/>
            <a:ext cx="18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1" name="直線コネクタ 190">
            <a:extLst>
              <a:ext uri="{FF2B5EF4-FFF2-40B4-BE49-F238E27FC236}">
                <a16:creationId xmlns:a16="http://schemas.microsoft.com/office/drawing/2014/main" id="{2E15058E-A568-42BC-92A4-BFA6ADAB4417}"/>
              </a:ext>
            </a:extLst>
          </p:cNvPr>
          <p:cNvCxnSpPr/>
          <p:nvPr/>
        </p:nvCxnSpPr>
        <p:spPr>
          <a:xfrm>
            <a:off x="2178865" y="4895574"/>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a:extLst>
              <a:ext uri="{FF2B5EF4-FFF2-40B4-BE49-F238E27FC236}">
                <a16:creationId xmlns:a16="http://schemas.microsoft.com/office/drawing/2014/main" id="{37507FA2-DC0D-48EB-B39E-3B4B6278F994}"/>
              </a:ext>
            </a:extLst>
          </p:cNvPr>
          <p:cNvCxnSpPr>
            <a:cxnSpLocks/>
            <a:stCxn id="201" idx="6"/>
          </p:cNvCxnSpPr>
          <p:nvPr/>
        </p:nvCxnSpPr>
        <p:spPr>
          <a:xfrm flipV="1">
            <a:off x="1197195" y="3783656"/>
            <a:ext cx="2124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a:extLst>
              <a:ext uri="{FF2B5EF4-FFF2-40B4-BE49-F238E27FC236}">
                <a16:creationId xmlns:a16="http://schemas.microsoft.com/office/drawing/2014/main" id="{7CBF31F5-694D-4736-B7B2-5D8403EE44A3}"/>
              </a:ext>
            </a:extLst>
          </p:cNvPr>
          <p:cNvCxnSpPr/>
          <p:nvPr/>
        </p:nvCxnSpPr>
        <p:spPr>
          <a:xfrm>
            <a:off x="1602819" y="4952419"/>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4" name="二等辺三角形 193">
            <a:extLst>
              <a:ext uri="{FF2B5EF4-FFF2-40B4-BE49-F238E27FC236}">
                <a16:creationId xmlns:a16="http://schemas.microsoft.com/office/drawing/2014/main" id="{4B023BB8-9534-4A2D-933C-105D37C8A492}"/>
              </a:ext>
            </a:extLst>
          </p:cNvPr>
          <p:cNvSpPr/>
          <p:nvPr/>
        </p:nvSpPr>
        <p:spPr>
          <a:xfrm>
            <a:off x="1773528" y="4769809"/>
            <a:ext cx="180000" cy="180000"/>
          </a:xfrm>
          <a:prstGeom prst="triangl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楕円 194">
            <a:extLst>
              <a:ext uri="{FF2B5EF4-FFF2-40B4-BE49-F238E27FC236}">
                <a16:creationId xmlns:a16="http://schemas.microsoft.com/office/drawing/2014/main" id="{184D6BA2-F923-4372-A0AC-35162689B8CB}"/>
              </a:ext>
            </a:extLst>
          </p:cNvPr>
          <p:cNvSpPr/>
          <p:nvPr/>
        </p:nvSpPr>
        <p:spPr>
          <a:xfrm>
            <a:off x="585218" y="4819961"/>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楕円 195">
            <a:extLst>
              <a:ext uri="{FF2B5EF4-FFF2-40B4-BE49-F238E27FC236}">
                <a16:creationId xmlns:a16="http://schemas.microsoft.com/office/drawing/2014/main" id="{F6339578-D649-47B2-A7A2-5F17ED83EC58}"/>
              </a:ext>
            </a:extLst>
          </p:cNvPr>
          <p:cNvSpPr/>
          <p:nvPr/>
        </p:nvSpPr>
        <p:spPr>
          <a:xfrm>
            <a:off x="1080629" y="483073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コネクタ 196">
            <a:extLst>
              <a:ext uri="{FF2B5EF4-FFF2-40B4-BE49-F238E27FC236}">
                <a16:creationId xmlns:a16="http://schemas.microsoft.com/office/drawing/2014/main" id="{63493C1B-43D5-4450-BE64-F37B14F1E9D4}"/>
              </a:ext>
            </a:extLst>
          </p:cNvPr>
          <p:cNvCxnSpPr/>
          <p:nvPr/>
        </p:nvCxnSpPr>
        <p:spPr>
          <a:xfrm>
            <a:off x="1199064" y="4895574"/>
            <a:ext cx="36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a:extLst>
              <a:ext uri="{FF2B5EF4-FFF2-40B4-BE49-F238E27FC236}">
                <a16:creationId xmlns:a16="http://schemas.microsoft.com/office/drawing/2014/main" id="{0E547BB0-53D7-4947-97AE-89B63CCBDE8D}"/>
              </a:ext>
            </a:extLst>
          </p:cNvPr>
          <p:cNvCxnSpPr/>
          <p:nvPr/>
        </p:nvCxnSpPr>
        <p:spPr>
          <a:xfrm>
            <a:off x="637540" y="4821793"/>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9" name="直線コネクタ 198">
            <a:extLst>
              <a:ext uri="{FF2B5EF4-FFF2-40B4-BE49-F238E27FC236}">
                <a16:creationId xmlns:a16="http://schemas.microsoft.com/office/drawing/2014/main" id="{1360CA19-E546-42C2-9048-84520567EEB6}"/>
              </a:ext>
            </a:extLst>
          </p:cNvPr>
          <p:cNvCxnSpPr/>
          <p:nvPr/>
        </p:nvCxnSpPr>
        <p:spPr>
          <a:xfrm>
            <a:off x="401799" y="3791555"/>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200" name="楕円 199">
            <a:extLst>
              <a:ext uri="{FF2B5EF4-FFF2-40B4-BE49-F238E27FC236}">
                <a16:creationId xmlns:a16="http://schemas.microsoft.com/office/drawing/2014/main" id="{AEA2460B-BC68-412F-AB14-A33F220E741B}"/>
              </a:ext>
            </a:extLst>
          </p:cNvPr>
          <p:cNvSpPr/>
          <p:nvPr/>
        </p:nvSpPr>
        <p:spPr>
          <a:xfrm>
            <a:off x="594608" y="3730456"/>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楕円 200">
            <a:extLst>
              <a:ext uri="{FF2B5EF4-FFF2-40B4-BE49-F238E27FC236}">
                <a16:creationId xmlns:a16="http://schemas.microsoft.com/office/drawing/2014/main" id="{358EE681-0236-46DC-A50A-67F840E8D5B0}"/>
              </a:ext>
            </a:extLst>
          </p:cNvPr>
          <p:cNvSpPr/>
          <p:nvPr/>
        </p:nvSpPr>
        <p:spPr>
          <a:xfrm>
            <a:off x="1075509" y="374122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2" name="直線コネクタ 201">
            <a:extLst>
              <a:ext uri="{FF2B5EF4-FFF2-40B4-BE49-F238E27FC236}">
                <a16:creationId xmlns:a16="http://schemas.microsoft.com/office/drawing/2014/main" id="{B5DA3332-53F1-4A75-AABA-57DC4B20E86B}"/>
              </a:ext>
            </a:extLst>
          </p:cNvPr>
          <p:cNvCxnSpPr>
            <a:cxnSpLocks/>
          </p:cNvCxnSpPr>
          <p:nvPr/>
        </p:nvCxnSpPr>
        <p:spPr>
          <a:xfrm>
            <a:off x="878115" y="2734852"/>
            <a:ext cx="0" cy="90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03" name="直線コネクタ 202">
            <a:extLst>
              <a:ext uri="{FF2B5EF4-FFF2-40B4-BE49-F238E27FC236}">
                <a16:creationId xmlns:a16="http://schemas.microsoft.com/office/drawing/2014/main" id="{10E4B47F-2F83-4106-BA8A-440F93ADA10B}"/>
              </a:ext>
            </a:extLst>
          </p:cNvPr>
          <p:cNvCxnSpPr/>
          <p:nvPr/>
        </p:nvCxnSpPr>
        <p:spPr>
          <a:xfrm>
            <a:off x="631545" y="3713978"/>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4" name="テキスト ボックス 203">
            <a:extLst>
              <a:ext uri="{FF2B5EF4-FFF2-40B4-BE49-F238E27FC236}">
                <a16:creationId xmlns:a16="http://schemas.microsoft.com/office/drawing/2014/main" id="{90E71FA2-E984-480E-95E8-19A86EE43196}"/>
              </a:ext>
            </a:extLst>
          </p:cNvPr>
          <p:cNvSpPr txBox="1"/>
          <p:nvPr/>
        </p:nvSpPr>
        <p:spPr>
          <a:xfrm>
            <a:off x="270170" y="2349256"/>
            <a:ext cx="1260000"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Autoclave</a:t>
            </a:r>
            <a:endParaRPr kumimoji="1" lang="ja-JP" altLang="en-US" sz="2000" dirty="0">
              <a:solidFill>
                <a:srgbClr val="FF0000"/>
              </a:solidFill>
              <a:latin typeface="ＭＳ Ｐゴシック" panose="020B0600070205080204" pitchFamily="50" charset="-128"/>
              <a:ea typeface="ＭＳ Ｐゴシック" panose="020B0600070205080204" pitchFamily="50" charset="-128"/>
            </a:endParaRPr>
          </a:p>
        </p:txBody>
      </p:sp>
      <p:cxnSp>
        <p:nvCxnSpPr>
          <p:cNvPr id="205" name="直線コネクタ 204">
            <a:extLst>
              <a:ext uri="{FF2B5EF4-FFF2-40B4-BE49-F238E27FC236}">
                <a16:creationId xmlns:a16="http://schemas.microsoft.com/office/drawing/2014/main" id="{1A26E122-C75E-44CD-94D6-8F2C66A2AB37}"/>
              </a:ext>
            </a:extLst>
          </p:cNvPr>
          <p:cNvCxnSpPr>
            <a:cxnSpLocks/>
          </p:cNvCxnSpPr>
          <p:nvPr/>
        </p:nvCxnSpPr>
        <p:spPr>
          <a:xfrm flipV="1">
            <a:off x="4174510" y="3427812"/>
            <a:ext cx="0" cy="183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6" name="直線コネクタ 205">
            <a:extLst>
              <a:ext uri="{FF2B5EF4-FFF2-40B4-BE49-F238E27FC236}">
                <a16:creationId xmlns:a16="http://schemas.microsoft.com/office/drawing/2014/main" id="{96A791F5-3E46-42CD-ACCA-6709FEEC3702}"/>
              </a:ext>
            </a:extLst>
          </p:cNvPr>
          <p:cNvCxnSpPr>
            <a:cxnSpLocks/>
          </p:cNvCxnSpPr>
          <p:nvPr/>
        </p:nvCxnSpPr>
        <p:spPr>
          <a:xfrm>
            <a:off x="1867428" y="4380528"/>
            <a:ext cx="1764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07" name="直線コネクタ 206">
            <a:extLst>
              <a:ext uri="{FF2B5EF4-FFF2-40B4-BE49-F238E27FC236}">
                <a16:creationId xmlns:a16="http://schemas.microsoft.com/office/drawing/2014/main" id="{FAF4ED2A-274C-49B7-8003-43A8505A83BE}"/>
              </a:ext>
            </a:extLst>
          </p:cNvPr>
          <p:cNvCxnSpPr>
            <a:cxnSpLocks/>
          </p:cNvCxnSpPr>
          <p:nvPr/>
        </p:nvCxnSpPr>
        <p:spPr>
          <a:xfrm>
            <a:off x="3658741" y="4406592"/>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08" name="直線コネクタ 207">
            <a:extLst>
              <a:ext uri="{FF2B5EF4-FFF2-40B4-BE49-F238E27FC236}">
                <a16:creationId xmlns:a16="http://schemas.microsoft.com/office/drawing/2014/main" id="{C7095B37-EADD-413A-82F4-0037596748EA}"/>
              </a:ext>
            </a:extLst>
          </p:cNvPr>
          <p:cNvCxnSpPr>
            <a:cxnSpLocks/>
          </p:cNvCxnSpPr>
          <p:nvPr/>
        </p:nvCxnSpPr>
        <p:spPr>
          <a:xfrm>
            <a:off x="1602819" y="3336655"/>
            <a:ext cx="0" cy="1052517"/>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id="{6DA07F8B-0082-4629-B2B4-47ADD48FCE7E}"/>
              </a:ext>
            </a:extLst>
          </p:cNvPr>
          <p:cNvCxnSpPr>
            <a:cxnSpLocks/>
          </p:cNvCxnSpPr>
          <p:nvPr/>
        </p:nvCxnSpPr>
        <p:spPr>
          <a:xfrm>
            <a:off x="1602819" y="3322323"/>
            <a:ext cx="2052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10" name="直線コネクタ 209">
            <a:extLst>
              <a:ext uri="{FF2B5EF4-FFF2-40B4-BE49-F238E27FC236}">
                <a16:creationId xmlns:a16="http://schemas.microsoft.com/office/drawing/2014/main" id="{0E11976F-D72D-4F6E-BD5F-504D3F189D33}"/>
              </a:ext>
            </a:extLst>
          </p:cNvPr>
          <p:cNvCxnSpPr>
            <a:cxnSpLocks/>
          </p:cNvCxnSpPr>
          <p:nvPr/>
        </p:nvCxnSpPr>
        <p:spPr>
          <a:xfrm>
            <a:off x="3648630" y="3321565"/>
            <a:ext cx="0" cy="14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11" name="直線コネクタ 210">
            <a:extLst>
              <a:ext uri="{FF2B5EF4-FFF2-40B4-BE49-F238E27FC236}">
                <a16:creationId xmlns:a16="http://schemas.microsoft.com/office/drawing/2014/main" id="{6831F339-65EC-4F54-938E-E524CFB04BA0}"/>
              </a:ext>
            </a:extLst>
          </p:cNvPr>
          <p:cNvCxnSpPr>
            <a:cxnSpLocks/>
          </p:cNvCxnSpPr>
          <p:nvPr/>
        </p:nvCxnSpPr>
        <p:spPr>
          <a:xfrm>
            <a:off x="879253" y="4403868"/>
            <a:ext cx="0" cy="324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id="{71D20118-AA16-4556-B1F2-1B72F51A0EA7}"/>
              </a:ext>
            </a:extLst>
          </p:cNvPr>
          <p:cNvCxnSpPr/>
          <p:nvPr/>
        </p:nvCxnSpPr>
        <p:spPr>
          <a:xfrm>
            <a:off x="880433" y="4381001"/>
            <a:ext cx="720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13" name="楕円 212">
            <a:extLst>
              <a:ext uri="{FF2B5EF4-FFF2-40B4-BE49-F238E27FC236}">
                <a16:creationId xmlns:a16="http://schemas.microsoft.com/office/drawing/2014/main" id="{9C57CD68-0F5A-4B00-BDF3-6231B0803C53}"/>
              </a:ext>
            </a:extLst>
          </p:cNvPr>
          <p:cNvSpPr/>
          <p:nvPr/>
        </p:nvSpPr>
        <p:spPr>
          <a:xfrm>
            <a:off x="2541760" y="4819961"/>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楕円 213">
            <a:extLst>
              <a:ext uri="{FF2B5EF4-FFF2-40B4-BE49-F238E27FC236}">
                <a16:creationId xmlns:a16="http://schemas.microsoft.com/office/drawing/2014/main" id="{1B5BC958-93E0-4738-A6CA-43AE82185B0A}"/>
              </a:ext>
            </a:extLst>
          </p:cNvPr>
          <p:cNvSpPr/>
          <p:nvPr/>
        </p:nvSpPr>
        <p:spPr>
          <a:xfrm>
            <a:off x="3037174" y="4830733"/>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5" name="直線コネクタ 214">
            <a:extLst>
              <a:ext uri="{FF2B5EF4-FFF2-40B4-BE49-F238E27FC236}">
                <a16:creationId xmlns:a16="http://schemas.microsoft.com/office/drawing/2014/main" id="{2679C9DD-6273-4F4B-82B8-B78E42F2325E}"/>
              </a:ext>
            </a:extLst>
          </p:cNvPr>
          <p:cNvCxnSpPr/>
          <p:nvPr/>
        </p:nvCxnSpPr>
        <p:spPr>
          <a:xfrm>
            <a:off x="2593210" y="5021193"/>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6" name="直線コネクタ 215">
            <a:extLst>
              <a:ext uri="{FF2B5EF4-FFF2-40B4-BE49-F238E27FC236}">
                <a16:creationId xmlns:a16="http://schemas.microsoft.com/office/drawing/2014/main" id="{7EEF0186-B273-42DC-82CF-DB85262C605A}"/>
              </a:ext>
            </a:extLst>
          </p:cNvPr>
          <p:cNvCxnSpPr>
            <a:cxnSpLocks/>
          </p:cNvCxnSpPr>
          <p:nvPr/>
        </p:nvCxnSpPr>
        <p:spPr>
          <a:xfrm>
            <a:off x="931573" y="3053808"/>
            <a:ext cx="19080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17" name="直線コネクタ 216">
            <a:extLst>
              <a:ext uri="{FF2B5EF4-FFF2-40B4-BE49-F238E27FC236}">
                <a16:creationId xmlns:a16="http://schemas.microsoft.com/office/drawing/2014/main" id="{CCF6EF67-65B0-43FC-A64A-9089A45E3525}"/>
              </a:ext>
            </a:extLst>
          </p:cNvPr>
          <p:cNvCxnSpPr>
            <a:cxnSpLocks/>
          </p:cNvCxnSpPr>
          <p:nvPr/>
        </p:nvCxnSpPr>
        <p:spPr>
          <a:xfrm>
            <a:off x="2843790" y="3039294"/>
            <a:ext cx="0" cy="190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18" name="テキスト ボックス 217">
            <a:extLst>
              <a:ext uri="{FF2B5EF4-FFF2-40B4-BE49-F238E27FC236}">
                <a16:creationId xmlns:a16="http://schemas.microsoft.com/office/drawing/2014/main" id="{74AF650B-4C65-432A-8390-178A2205FFE6}"/>
              </a:ext>
            </a:extLst>
          </p:cNvPr>
          <p:cNvSpPr txBox="1"/>
          <p:nvPr/>
        </p:nvSpPr>
        <p:spPr>
          <a:xfrm>
            <a:off x="799557" y="3308698"/>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S1</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19" name="テキスト ボックス 218">
            <a:extLst>
              <a:ext uri="{FF2B5EF4-FFF2-40B4-BE49-F238E27FC236}">
                <a16:creationId xmlns:a16="http://schemas.microsoft.com/office/drawing/2014/main" id="{6C98A9A1-AFD9-490B-9D7A-63A853F8F446}"/>
              </a:ext>
            </a:extLst>
          </p:cNvPr>
          <p:cNvSpPr txBox="1"/>
          <p:nvPr/>
        </p:nvSpPr>
        <p:spPr>
          <a:xfrm>
            <a:off x="808671" y="4419851"/>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S2</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0" name="テキスト ボックス 219">
            <a:extLst>
              <a:ext uri="{FF2B5EF4-FFF2-40B4-BE49-F238E27FC236}">
                <a16:creationId xmlns:a16="http://schemas.microsoft.com/office/drawing/2014/main" id="{A1C9C1DE-54B1-4037-81AB-2A62AC58CEC4}"/>
              </a:ext>
            </a:extLst>
          </p:cNvPr>
          <p:cNvSpPr txBox="1"/>
          <p:nvPr/>
        </p:nvSpPr>
        <p:spPr>
          <a:xfrm>
            <a:off x="1750435" y="4420641"/>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S3</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1" name="テキスト ボックス 220">
            <a:extLst>
              <a:ext uri="{FF2B5EF4-FFF2-40B4-BE49-F238E27FC236}">
                <a16:creationId xmlns:a16="http://schemas.microsoft.com/office/drawing/2014/main" id="{3FC1ADF2-B110-4BA1-BD15-62E211F15319}"/>
              </a:ext>
            </a:extLst>
          </p:cNvPr>
          <p:cNvSpPr txBox="1"/>
          <p:nvPr/>
        </p:nvSpPr>
        <p:spPr>
          <a:xfrm>
            <a:off x="2722899" y="4435501"/>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S4</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2" name="テキスト ボックス 221">
            <a:extLst>
              <a:ext uri="{FF2B5EF4-FFF2-40B4-BE49-F238E27FC236}">
                <a16:creationId xmlns:a16="http://schemas.microsoft.com/office/drawing/2014/main" id="{EAFC4267-E020-4147-80BE-D9D49A2A59D6}"/>
              </a:ext>
            </a:extLst>
          </p:cNvPr>
          <p:cNvSpPr txBox="1"/>
          <p:nvPr/>
        </p:nvSpPr>
        <p:spPr>
          <a:xfrm>
            <a:off x="4739984" y="3287927"/>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S1</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3" name="テキスト ボックス 222">
            <a:extLst>
              <a:ext uri="{FF2B5EF4-FFF2-40B4-BE49-F238E27FC236}">
                <a16:creationId xmlns:a16="http://schemas.microsoft.com/office/drawing/2014/main" id="{778657EA-F4C0-4C4B-8070-EB879A85F23C}"/>
              </a:ext>
            </a:extLst>
          </p:cNvPr>
          <p:cNvSpPr txBox="1"/>
          <p:nvPr/>
        </p:nvSpPr>
        <p:spPr>
          <a:xfrm>
            <a:off x="4749098" y="439908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S2</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4" name="テキスト ボックス 223">
            <a:extLst>
              <a:ext uri="{FF2B5EF4-FFF2-40B4-BE49-F238E27FC236}">
                <a16:creationId xmlns:a16="http://schemas.microsoft.com/office/drawing/2014/main" id="{7C89DC0C-5AA8-4904-9B05-08E4714E79E6}"/>
              </a:ext>
            </a:extLst>
          </p:cNvPr>
          <p:cNvSpPr txBox="1"/>
          <p:nvPr/>
        </p:nvSpPr>
        <p:spPr>
          <a:xfrm>
            <a:off x="5690862" y="439987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S3</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5" name="テキスト ボックス 224">
            <a:extLst>
              <a:ext uri="{FF2B5EF4-FFF2-40B4-BE49-F238E27FC236}">
                <a16:creationId xmlns:a16="http://schemas.microsoft.com/office/drawing/2014/main" id="{28FC3827-691F-427D-B187-E3C5D0C79337}"/>
              </a:ext>
            </a:extLst>
          </p:cNvPr>
          <p:cNvSpPr txBox="1"/>
          <p:nvPr/>
        </p:nvSpPr>
        <p:spPr>
          <a:xfrm>
            <a:off x="6663326" y="441473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S4</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6" name="テキスト ボックス 225">
            <a:extLst>
              <a:ext uri="{FF2B5EF4-FFF2-40B4-BE49-F238E27FC236}">
                <a16:creationId xmlns:a16="http://schemas.microsoft.com/office/drawing/2014/main" id="{2A466503-17D7-4E89-8DA6-0E8DDE614BEB}"/>
              </a:ext>
            </a:extLst>
          </p:cNvPr>
          <p:cNvSpPr txBox="1"/>
          <p:nvPr/>
        </p:nvSpPr>
        <p:spPr>
          <a:xfrm>
            <a:off x="8688422" y="3287137"/>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S1</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7" name="テキスト ボックス 226">
            <a:extLst>
              <a:ext uri="{FF2B5EF4-FFF2-40B4-BE49-F238E27FC236}">
                <a16:creationId xmlns:a16="http://schemas.microsoft.com/office/drawing/2014/main" id="{113852F5-1197-432C-8DB6-35614CA88783}"/>
              </a:ext>
            </a:extLst>
          </p:cNvPr>
          <p:cNvSpPr txBox="1"/>
          <p:nvPr/>
        </p:nvSpPr>
        <p:spPr>
          <a:xfrm>
            <a:off x="8697536" y="439829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S2</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8" name="テキスト ボックス 227">
            <a:extLst>
              <a:ext uri="{FF2B5EF4-FFF2-40B4-BE49-F238E27FC236}">
                <a16:creationId xmlns:a16="http://schemas.microsoft.com/office/drawing/2014/main" id="{F5467603-F708-453E-AD66-A167200DFCA4}"/>
              </a:ext>
            </a:extLst>
          </p:cNvPr>
          <p:cNvSpPr txBox="1"/>
          <p:nvPr/>
        </p:nvSpPr>
        <p:spPr>
          <a:xfrm>
            <a:off x="9639300" y="439908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S3</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29" name="テキスト ボックス 228">
            <a:extLst>
              <a:ext uri="{FF2B5EF4-FFF2-40B4-BE49-F238E27FC236}">
                <a16:creationId xmlns:a16="http://schemas.microsoft.com/office/drawing/2014/main" id="{589438B6-E8ED-450C-ABE1-D476F5495382}"/>
              </a:ext>
            </a:extLst>
          </p:cNvPr>
          <p:cNvSpPr txBox="1"/>
          <p:nvPr/>
        </p:nvSpPr>
        <p:spPr>
          <a:xfrm>
            <a:off x="10611764" y="4413940"/>
            <a:ext cx="720000"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S4</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30" name="コンテンツ プレースホルダー 3">
            <a:extLst>
              <a:ext uri="{FF2B5EF4-FFF2-40B4-BE49-F238E27FC236}">
                <a16:creationId xmlns:a16="http://schemas.microsoft.com/office/drawing/2014/main" id="{B895B270-B3C5-4A93-9B31-B715F6463972}"/>
              </a:ext>
            </a:extLst>
          </p:cNvPr>
          <p:cNvSpPr txBox="1">
            <a:spLocks/>
          </p:cNvSpPr>
          <p:nvPr/>
        </p:nvSpPr>
        <p:spPr>
          <a:xfrm>
            <a:off x="4328649" y="5412810"/>
            <a:ext cx="3792609" cy="1316112"/>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Autoclave/OFF -&gt;</a:t>
            </a:r>
          </a:p>
          <a:p>
            <a:r>
              <a:rPr lang="en-US" altLang="ja-JP" sz="2400" dirty="0">
                <a:latin typeface="ＭＳ Ｐゴシック" panose="020B0600070205080204" pitchFamily="50" charset="-128"/>
                <a:ea typeface="ＭＳ Ｐゴシック" panose="020B0600070205080204" pitchFamily="50" charset="-128"/>
              </a:rPr>
              <a:t>S1/OFF, S4/ON -&gt;</a:t>
            </a:r>
          </a:p>
          <a:p>
            <a:r>
              <a:rPr lang="en-US" altLang="ja-JP" sz="2400" dirty="0">
                <a:latin typeface="ＭＳ Ｐゴシック" panose="020B0600070205080204" pitchFamily="50" charset="-128"/>
                <a:ea typeface="ＭＳ Ｐゴシック" panose="020B0600070205080204" pitchFamily="50" charset="-128"/>
              </a:rPr>
              <a:t>Timer/ON </a:t>
            </a:r>
          </a:p>
        </p:txBody>
      </p:sp>
      <p:sp>
        <p:nvSpPr>
          <p:cNvPr id="231" name="コンテンツ プレースホルダー 3">
            <a:extLst>
              <a:ext uri="{FF2B5EF4-FFF2-40B4-BE49-F238E27FC236}">
                <a16:creationId xmlns:a16="http://schemas.microsoft.com/office/drawing/2014/main" id="{C2A5C342-A7F9-4947-940E-B1A8DDF017B9}"/>
              </a:ext>
            </a:extLst>
          </p:cNvPr>
          <p:cNvSpPr txBox="1">
            <a:spLocks/>
          </p:cNvSpPr>
          <p:nvPr/>
        </p:nvSpPr>
        <p:spPr>
          <a:xfrm>
            <a:off x="8267041" y="5412810"/>
            <a:ext cx="3792618" cy="1316112"/>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Timer/OFF -&gt;</a:t>
            </a:r>
          </a:p>
          <a:p>
            <a:r>
              <a:rPr lang="en-US" altLang="ja-JP" sz="2400" dirty="0">
                <a:latin typeface="ＭＳ Ｐゴシック" panose="020B0600070205080204" pitchFamily="50" charset="-128"/>
                <a:ea typeface="ＭＳ Ｐゴシック" panose="020B0600070205080204" pitchFamily="50" charset="-128"/>
              </a:rPr>
              <a:t>S3/OFF -&gt;</a:t>
            </a:r>
          </a:p>
          <a:p>
            <a:r>
              <a:rPr lang="en-US" altLang="ja-JP" sz="2400" dirty="0">
                <a:latin typeface="ＭＳ Ｐゴシック" panose="020B0600070205080204" pitchFamily="50" charset="-128"/>
                <a:ea typeface="ＭＳ Ｐゴシック" panose="020B0600070205080204" pitchFamily="50" charset="-128"/>
              </a:rPr>
              <a:t>MC/OFF -&gt; S2/OFF </a:t>
            </a:r>
          </a:p>
        </p:txBody>
      </p:sp>
    </p:spTree>
    <p:extLst>
      <p:ext uri="{BB962C8B-B14F-4D97-AF65-F5344CB8AC3E}">
        <p14:creationId xmlns:p14="http://schemas.microsoft.com/office/powerpoint/2010/main" val="91163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4B972-E998-47E6-A5DA-A88E00DFD8CF}"/>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Autoclave monitoring</a:t>
            </a:r>
            <a:endParaRPr kumimoji="1" lang="ja-JP" altLang="en-US" dirty="0"/>
          </a:p>
        </p:txBody>
      </p:sp>
      <p:sp>
        <p:nvSpPr>
          <p:cNvPr id="3" name="コンテンツ プレースホルダー 2">
            <a:extLst>
              <a:ext uri="{FF2B5EF4-FFF2-40B4-BE49-F238E27FC236}">
                <a16:creationId xmlns:a16="http://schemas.microsoft.com/office/drawing/2014/main" id="{72AA4E4E-4FA6-40DF-8BAF-CAA743C289DE}"/>
              </a:ext>
            </a:extLst>
          </p:cNvPr>
          <p:cNvSpPr>
            <a:spLocks noGrp="1"/>
          </p:cNvSpPr>
          <p:nvPr>
            <p:ph idx="1"/>
          </p:nvPr>
        </p:nvSpPr>
        <p:spPr>
          <a:xfrm>
            <a:off x="818712" y="2222287"/>
            <a:ext cx="7675931"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Autoclave has recorder in order to record decontamination process shown as right</a:t>
            </a:r>
            <a:r>
              <a:rPr lang="en-US" altLang="ja-JP" sz="1800" dirty="0">
                <a:latin typeface="ＭＳ Ｐゴシック" panose="020B0600070205080204" pitchFamily="50" charset="-128"/>
                <a:ea typeface="ＭＳ Ｐゴシック" panose="020B0600070205080204" pitchFamily="50" charset="-128"/>
              </a:rPr>
              <a:t>.</a:t>
            </a:r>
          </a:p>
          <a:p>
            <a:r>
              <a:rPr lang="en-US" altLang="ja-JP" sz="2400" dirty="0">
                <a:latin typeface="ＭＳ Ｐゴシック" panose="020B0600070205080204" pitchFamily="50" charset="-128"/>
                <a:ea typeface="ＭＳ Ｐゴシック" panose="020B0600070205080204" pitchFamily="50" charset="-128"/>
              </a:rPr>
              <a:t>But if recorder uses paper, user must replace paper and ink regularly.</a:t>
            </a:r>
          </a:p>
          <a:p>
            <a:r>
              <a:rPr lang="en-US" altLang="ja-JP" sz="2400" dirty="0">
                <a:latin typeface="ＭＳ Ｐゴシック" panose="020B0600070205080204" pitchFamily="50" charset="-128"/>
                <a:ea typeface="ＭＳ Ｐゴシック" panose="020B0600070205080204" pitchFamily="50" charset="-128"/>
              </a:rPr>
              <a:t>It is not convenient and needs cost.</a:t>
            </a:r>
          </a:p>
          <a:p>
            <a:r>
              <a:rPr lang="en-US" altLang="ja-JP" sz="2400" dirty="0">
                <a:latin typeface="ＭＳ Ｐゴシック" panose="020B0600070205080204" pitchFamily="50" charset="-128"/>
                <a:ea typeface="ＭＳ Ｐゴシック" panose="020B0600070205080204" pitchFamily="50" charset="-128"/>
              </a:rPr>
              <a:t>So, user can select recorder which does not use paper (paperless type).</a:t>
            </a:r>
          </a:p>
          <a:p>
            <a:r>
              <a:rPr lang="en-US" altLang="ja-JP" sz="2400" dirty="0">
                <a:latin typeface="ＭＳ Ｐゴシック" panose="020B0600070205080204" pitchFamily="50" charset="-128"/>
                <a:ea typeface="ＭＳ Ｐゴシック" panose="020B0600070205080204" pitchFamily="50" charset="-128"/>
              </a:rPr>
              <a:t>Or user can use output signal from Autoclave.</a:t>
            </a:r>
            <a:endParaRPr kumimoji="1" lang="ja-JP" altLang="en-US" dirty="0"/>
          </a:p>
        </p:txBody>
      </p:sp>
      <p:pic>
        <p:nvPicPr>
          <p:cNvPr id="5" name="図 4">
            <a:extLst>
              <a:ext uri="{FF2B5EF4-FFF2-40B4-BE49-F238E27FC236}">
                <a16:creationId xmlns:a16="http://schemas.microsoft.com/office/drawing/2014/main" id="{F34B4E16-4CC3-4A57-A763-67F2C90FC6EF}"/>
              </a:ext>
            </a:extLst>
          </p:cNvPr>
          <p:cNvPicPr>
            <a:picLocks noChangeAspect="1"/>
          </p:cNvPicPr>
          <p:nvPr/>
        </p:nvPicPr>
        <p:blipFill>
          <a:blip r:embed="rId3"/>
          <a:stretch>
            <a:fillRect/>
          </a:stretch>
        </p:blipFill>
        <p:spPr>
          <a:xfrm>
            <a:off x="9146663" y="2720558"/>
            <a:ext cx="2442131" cy="3256173"/>
          </a:xfrm>
          <a:prstGeom prst="rect">
            <a:avLst/>
          </a:prstGeom>
        </p:spPr>
      </p:pic>
      <p:sp>
        <p:nvSpPr>
          <p:cNvPr id="6" name="矢印: 右 5">
            <a:extLst>
              <a:ext uri="{FF2B5EF4-FFF2-40B4-BE49-F238E27FC236}">
                <a16:creationId xmlns:a16="http://schemas.microsoft.com/office/drawing/2014/main" id="{FBC2D44F-8B8C-4427-A3E7-E550EA3FEA3B}"/>
              </a:ext>
            </a:extLst>
          </p:cNvPr>
          <p:cNvSpPr/>
          <p:nvPr/>
        </p:nvSpPr>
        <p:spPr>
          <a:xfrm>
            <a:off x="9614135" y="4690007"/>
            <a:ext cx="360000" cy="360000"/>
          </a:xfrm>
          <a:prstGeom prst="rightArrow">
            <a:avLst>
              <a:gd name="adj1" fmla="val 50000"/>
              <a:gd name="adj2" fmla="val 38889"/>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0690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4B972-E998-47E6-A5DA-A88E00DFD8CF}"/>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Autoclave monitoring by output signal </a:t>
            </a:r>
            <a:endParaRPr kumimoji="1" lang="ja-JP" altLang="en-US" dirty="0"/>
          </a:p>
        </p:txBody>
      </p:sp>
      <p:sp>
        <p:nvSpPr>
          <p:cNvPr id="3" name="コンテンツ プレースホルダー 2">
            <a:extLst>
              <a:ext uri="{FF2B5EF4-FFF2-40B4-BE49-F238E27FC236}">
                <a16:creationId xmlns:a16="http://schemas.microsoft.com/office/drawing/2014/main" id="{72AA4E4E-4FA6-40DF-8BAF-CAA743C289DE}"/>
              </a:ext>
            </a:extLst>
          </p:cNvPr>
          <p:cNvSpPr>
            <a:spLocks noGrp="1"/>
          </p:cNvSpPr>
          <p:nvPr>
            <p:ph idx="1"/>
          </p:nvPr>
        </p:nvSpPr>
        <p:spPr>
          <a:xfrm>
            <a:off x="818712" y="1857829"/>
            <a:ext cx="7135117" cy="500017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Autoclave can output some signals.</a:t>
            </a:r>
          </a:p>
          <a:p>
            <a:pPr marL="0" indent="0">
              <a:buNone/>
            </a:pPr>
            <a:r>
              <a:rPr lang="en-US" altLang="ja-JP" sz="2400" dirty="0">
                <a:latin typeface="ＭＳ Ｐゴシック" panose="020B0600070205080204" pitchFamily="50" charset="-128"/>
                <a:ea typeface="ＭＳ Ｐゴシック" panose="020B0600070205080204" pitchFamily="50" charset="-128"/>
              </a:rPr>
              <a:t>      - Run / Stop</a:t>
            </a:r>
          </a:p>
          <a:p>
            <a:pPr marL="0" indent="0">
              <a:buNone/>
            </a:pPr>
            <a:r>
              <a:rPr lang="en-US" altLang="ja-JP" sz="2400" dirty="0">
                <a:latin typeface="ＭＳ Ｐゴシック" panose="020B0600070205080204" pitchFamily="50" charset="-128"/>
                <a:ea typeface="ＭＳ Ｐゴシック" panose="020B0600070205080204" pitchFamily="50" charset="-128"/>
              </a:rPr>
              <a:t>      - Alarm</a:t>
            </a:r>
            <a:endParaRPr lang="ja-JP" altLang="en-US" sz="2400" dirty="0">
              <a:latin typeface="ＭＳ Ｐゴシック" panose="020B0600070205080204" pitchFamily="50" charset="-128"/>
              <a:ea typeface="ＭＳ Ｐゴシック" panose="020B0600070205080204" pitchFamily="50" charset="-128"/>
            </a:endParaRPr>
          </a:p>
          <a:p>
            <a:pPr marL="0" indent="0">
              <a:buNone/>
            </a:pPr>
            <a:r>
              <a:rPr lang="en-US" altLang="ja-JP" sz="18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 Tank pressure, temperature</a:t>
            </a:r>
          </a:p>
          <a:p>
            <a:pPr marL="0" indent="0">
              <a:buNone/>
            </a:pPr>
            <a:r>
              <a:rPr lang="en-US" altLang="ja-JP" sz="2400" dirty="0">
                <a:latin typeface="ＭＳ Ｐゴシック" panose="020B0600070205080204" pitchFamily="50" charset="-128"/>
                <a:ea typeface="ＭＳ Ｐゴシック" panose="020B0600070205080204" pitchFamily="50" charset="-128"/>
              </a:rPr>
              <a:t>      - Tank drain temperature, Sample temperature</a:t>
            </a:r>
          </a:p>
          <a:p>
            <a:r>
              <a:rPr lang="en-US" altLang="ja-JP" sz="2400" dirty="0">
                <a:latin typeface="ＭＳ Ｐゴシック" panose="020B0600070205080204" pitchFamily="50" charset="-128"/>
                <a:ea typeface="ＭＳ Ｐゴシック" panose="020B0600070205080204" pitchFamily="50" charset="-128"/>
              </a:rPr>
              <a:t>So, if these signals link with Control system, user can record decontamination process conveniently. </a:t>
            </a:r>
            <a:endParaRPr kumimoji="1" lang="ja-JP" altLang="en-US" dirty="0"/>
          </a:p>
        </p:txBody>
      </p:sp>
      <p:sp>
        <p:nvSpPr>
          <p:cNvPr id="7" name="テキスト ボックス 6">
            <a:extLst>
              <a:ext uri="{FF2B5EF4-FFF2-40B4-BE49-F238E27FC236}">
                <a16:creationId xmlns:a16="http://schemas.microsoft.com/office/drawing/2014/main" id="{C5199579-8C78-472F-88F9-6EBD92C6952A}"/>
              </a:ext>
            </a:extLst>
          </p:cNvPr>
          <p:cNvSpPr txBox="1"/>
          <p:nvPr/>
        </p:nvSpPr>
        <p:spPr>
          <a:xfrm>
            <a:off x="9590840" y="6040058"/>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Control system</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AD59B92D-6F84-42D0-8A2E-E05264AE0D22}"/>
              </a:ext>
            </a:extLst>
          </p:cNvPr>
          <p:cNvSpPr txBox="1"/>
          <p:nvPr/>
        </p:nvSpPr>
        <p:spPr>
          <a:xfrm>
            <a:off x="8070770" y="2631332"/>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Tank</a:t>
            </a:r>
          </a:p>
          <a:p>
            <a:pPr algn="ctr"/>
            <a:r>
              <a:rPr kumimoji="1" lang="en-US" altLang="ja-JP" sz="2000" dirty="0">
                <a:latin typeface="ＭＳ Ｐゴシック" panose="020B0600070205080204" pitchFamily="50" charset="-128"/>
                <a:ea typeface="ＭＳ Ｐゴシック" panose="020B0600070205080204" pitchFamily="50" charset="-128"/>
              </a:rPr>
              <a:t>pressure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4" name="コネクタ: カギ線 13">
            <a:extLst>
              <a:ext uri="{FF2B5EF4-FFF2-40B4-BE49-F238E27FC236}">
                <a16:creationId xmlns:a16="http://schemas.microsoft.com/office/drawing/2014/main" id="{D4A50ECE-2124-4F21-B874-87C93246C7D2}"/>
              </a:ext>
            </a:extLst>
          </p:cNvPr>
          <p:cNvCxnSpPr>
            <a:cxnSpLocks/>
            <a:stCxn id="8" idx="3"/>
            <a:endCxn id="7" idx="0"/>
          </p:cNvCxnSpPr>
          <p:nvPr/>
        </p:nvCxnSpPr>
        <p:spPr>
          <a:xfrm>
            <a:off x="9638313" y="2985275"/>
            <a:ext cx="736299" cy="3054783"/>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813F9BEE-4C61-42EA-834B-E482CFB28B3A}"/>
              </a:ext>
            </a:extLst>
          </p:cNvPr>
          <p:cNvSpPr txBox="1"/>
          <p:nvPr/>
        </p:nvSpPr>
        <p:spPr>
          <a:xfrm>
            <a:off x="8063973" y="2144974"/>
            <a:ext cx="1567543"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Run / Stop</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4EE4CD5C-B6CC-41D1-B11E-3A48CB06AAA4}"/>
              </a:ext>
            </a:extLst>
          </p:cNvPr>
          <p:cNvSpPr txBox="1"/>
          <p:nvPr/>
        </p:nvSpPr>
        <p:spPr>
          <a:xfrm>
            <a:off x="8070770" y="3433863"/>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Tank</a:t>
            </a:r>
          </a:p>
          <a:p>
            <a:pPr algn="ctr"/>
            <a:r>
              <a:rPr kumimoji="1" lang="en-US" altLang="ja-JP" sz="2000" dirty="0">
                <a:latin typeface="ＭＳ Ｐゴシック" panose="020B0600070205080204" pitchFamily="50" charset="-128"/>
                <a:ea typeface="ＭＳ Ｐゴシック" panose="020B0600070205080204" pitchFamily="50" charset="-128"/>
              </a:rPr>
              <a:t>temperature</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70C9C2D1-8073-43C8-B595-81B682BA10ED}"/>
              </a:ext>
            </a:extLst>
          </p:cNvPr>
          <p:cNvSpPr txBox="1"/>
          <p:nvPr/>
        </p:nvSpPr>
        <p:spPr>
          <a:xfrm>
            <a:off x="8063972" y="4267519"/>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Tank drain</a:t>
            </a:r>
          </a:p>
          <a:p>
            <a:pPr algn="ctr"/>
            <a:r>
              <a:rPr kumimoji="1" lang="en-US" altLang="ja-JP" sz="2000" dirty="0">
                <a:latin typeface="ＭＳ Ｐゴシック" panose="020B0600070205080204" pitchFamily="50" charset="-128"/>
                <a:ea typeface="ＭＳ Ｐゴシック" panose="020B0600070205080204" pitchFamily="50" charset="-128"/>
              </a:rPr>
              <a:t>temperature</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2FDC4F4F-0E1B-4E7C-9B1E-DDFFF4BE0A98}"/>
              </a:ext>
            </a:extLst>
          </p:cNvPr>
          <p:cNvSpPr txBox="1"/>
          <p:nvPr/>
        </p:nvSpPr>
        <p:spPr>
          <a:xfrm>
            <a:off x="8063809" y="5096673"/>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Sample</a:t>
            </a:r>
          </a:p>
          <a:p>
            <a:pPr algn="ctr"/>
            <a:r>
              <a:rPr kumimoji="1" lang="en-US" altLang="ja-JP" sz="2000" dirty="0">
                <a:latin typeface="ＭＳ Ｐゴシック" panose="020B0600070205080204" pitchFamily="50" charset="-128"/>
                <a:ea typeface="ＭＳ Ｐゴシック" panose="020B0600070205080204" pitchFamily="50" charset="-128"/>
              </a:rPr>
              <a:t>temperature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22" name="コネクタ: カギ線 21">
            <a:extLst>
              <a:ext uri="{FF2B5EF4-FFF2-40B4-BE49-F238E27FC236}">
                <a16:creationId xmlns:a16="http://schemas.microsoft.com/office/drawing/2014/main" id="{04250F14-2918-49B7-B738-54AE2B11AF55}"/>
              </a:ext>
            </a:extLst>
          </p:cNvPr>
          <p:cNvCxnSpPr>
            <a:cxnSpLocks/>
            <a:stCxn id="20" idx="3"/>
          </p:cNvCxnSpPr>
          <p:nvPr/>
        </p:nvCxnSpPr>
        <p:spPr>
          <a:xfrm>
            <a:off x="9631352" y="5450616"/>
            <a:ext cx="187636" cy="589442"/>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4" name="コネクタ: カギ線 23">
            <a:extLst>
              <a:ext uri="{FF2B5EF4-FFF2-40B4-BE49-F238E27FC236}">
                <a16:creationId xmlns:a16="http://schemas.microsoft.com/office/drawing/2014/main" id="{12A1451C-AD75-4FFC-B2BE-0B4311B41677}"/>
              </a:ext>
            </a:extLst>
          </p:cNvPr>
          <p:cNvCxnSpPr>
            <a:cxnSpLocks/>
            <a:stCxn id="19" idx="3"/>
          </p:cNvCxnSpPr>
          <p:nvPr/>
        </p:nvCxnSpPr>
        <p:spPr>
          <a:xfrm>
            <a:off x="9631515" y="4621462"/>
            <a:ext cx="374947" cy="1418596"/>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コネクタ: カギ線 25">
            <a:extLst>
              <a:ext uri="{FF2B5EF4-FFF2-40B4-BE49-F238E27FC236}">
                <a16:creationId xmlns:a16="http://schemas.microsoft.com/office/drawing/2014/main" id="{5B4587BB-2BCB-45E5-836C-4F2769638E74}"/>
              </a:ext>
            </a:extLst>
          </p:cNvPr>
          <p:cNvCxnSpPr>
            <a:cxnSpLocks/>
            <a:stCxn id="18" idx="3"/>
          </p:cNvCxnSpPr>
          <p:nvPr/>
        </p:nvCxnSpPr>
        <p:spPr>
          <a:xfrm>
            <a:off x="9638313" y="3787806"/>
            <a:ext cx="555642" cy="2245299"/>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18F532CB-1896-43D7-88D6-70CEF816CF14}"/>
              </a:ext>
            </a:extLst>
          </p:cNvPr>
          <p:cNvCxnSpPr>
            <a:cxnSpLocks/>
            <a:stCxn id="17" idx="3"/>
          </p:cNvCxnSpPr>
          <p:nvPr/>
        </p:nvCxnSpPr>
        <p:spPr>
          <a:xfrm>
            <a:off x="9631516" y="2345029"/>
            <a:ext cx="926318" cy="3709543"/>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474E6FD6-6062-4988-B57D-3381020D4996}"/>
              </a:ext>
            </a:extLst>
          </p:cNvPr>
          <p:cNvSpPr/>
          <p:nvPr/>
        </p:nvSpPr>
        <p:spPr>
          <a:xfrm>
            <a:off x="7953829" y="1973941"/>
            <a:ext cx="1786519" cy="396451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柱 15">
            <a:extLst>
              <a:ext uri="{FF2B5EF4-FFF2-40B4-BE49-F238E27FC236}">
                <a16:creationId xmlns:a16="http://schemas.microsoft.com/office/drawing/2014/main" id="{4A56B8F1-395E-47B4-9D8E-6B342899D3F3}"/>
              </a:ext>
            </a:extLst>
          </p:cNvPr>
          <p:cNvSpPr/>
          <p:nvPr/>
        </p:nvSpPr>
        <p:spPr>
          <a:xfrm>
            <a:off x="11022797" y="4409237"/>
            <a:ext cx="1001485" cy="1190172"/>
          </a:xfrm>
          <a:prstGeom prst="can">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コネクタ: カギ線 20">
            <a:extLst>
              <a:ext uri="{FF2B5EF4-FFF2-40B4-BE49-F238E27FC236}">
                <a16:creationId xmlns:a16="http://schemas.microsoft.com/office/drawing/2014/main" id="{A577FC94-0083-4906-B11E-0FD3299420AC}"/>
              </a:ext>
            </a:extLst>
          </p:cNvPr>
          <p:cNvCxnSpPr>
            <a:cxnSpLocks/>
          </p:cNvCxnSpPr>
          <p:nvPr/>
        </p:nvCxnSpPr>
        <p:spPr>
          <a:xfrm rot="5400000" flipH="1" flipV="1">
            <a:off x="10384183" y="5382313"/>
            <a:ext cx="987575" cy="289653"/>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20760D66-BC97-4AC5-BBBD-2A0B754708FE}"/>
              </a:ext>
            </a:extLst>
          </p:cNvPr>
          <p:cNvSpPr txBox="1"/>
          <p:nvPr/>
        </p:nvSpPr>
        <p:spPr>
          <a:xfrm>
            <a:off x="10877970" y="4679409"/>
            <a:ext cx="1350775" cy="707886"/>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Monitoring system</a:t>
            </a:r>
            <a:endParaRPr kumimoji="1" lang="ja-JP" altLang="en-US"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3041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Document server: http://gaga.jellybean.jp/indexbsl.html</a:t>
            </a: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370495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Temperature Setting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6940756"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BSL3 lab users put on gown, mask and others shown as right.</a:t>
            </a:r>
          </a:p>
          <a:p>
            <a:r>
              <a:rPr lang="en-US" altLang="ja-JP" sz="2400" dirty="0">
                <a:latin typeface="ＭＳ Ｐゴシック" panose="020B0600070205080204" pitchFamily="50" charset="-128"/>
                <a:ea typeface="ＭＳ Ｐゴシック" panose="020B0600070205080204" pitchFamily="50" charset="-128"/>
              </a:rPr>
              <a:t>So, BSL3 lab users prefer cool room temperature.</a:t>
            </a:r>
          </a:p>
          <a:p>
            <a:r>
              <a:rPr lang="en-US" altLang="ja-JP" sz="2400" dirty="0">
                <a:latin typeface="ＭＳ Ｐゴシック" panose="020B0600070205080204" pitchFamily="50" charset="-128"/>
                <a:ea typeface="ＭＳ Ｐゴシック" panose="020B0600070205080204" pitchFamily="50" charset="-128"/>
              </a:rPr>
              <a:t>In case of hotel, room temperature is set to around 24 degree C normally.</a:t>
            </a:r>
          </a:p>
          <a:p>
            <a:r>
              <a:rPr lang="en-US" altLang="ja-JP" sz="2400" dirty="0">
                <a:latin typeface="ＭＳ Ｐゴシック" panose="020B0600070205080204" pitchFamily="50" charset="-128"/>
                <a:ea typeface="ＭＳ Ｐゴシック" panose="020B0600070205080204" pitchFamily="50" charset="-128"/>
              </a:rPr>
              <a:t>But in case of BSL3 Lab, room temperature had better to be set to around 22 degree C.</a:t>
            </a:r>
          </a:p>
          <a:p>
            <a:r>
              <a:rPr lang="en-US" altLang="ja-JP" sz="2400" dirty="0">
                <a:latin typeface="ＭＳ Ｐゴシック" panose="020B0600070205080204" pitchFamily="50" charset="-128"/>
                <a:ea typeface="ＭＳ Ｐゴシック" panose="020B0600070205080204" pitchFamily="50" charset="-128"/>
              </a:rPr>
              <a:t>However, in case of ABSL3 Lab, room temperature needs to be decided by considering animals.   </a:t>
            </a:r>
          </a:p>
          <a:p>
            <a:endParaRPr lang="en-US" altLang="ja-JP"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A94B98C9-CE1B-41F0-9592-2E2FB240A52D}"/>
              </a:ext>
            </a:extLst>
          </p:cNvPr>
          <p:cNvPicPr>
            <a:picLocks noChangeAspect="1"/>
          </p:cNvPicPr>
          <p:nvPr/>
        </p:nvPicPr>
        <p:blipFill>
          <a:blip r:embed="rId3"/>
          <a:stretch>
            <a:fillRect/>
          </a:stretch>
        </p:blipFill>
        <p:spPr>
          <a:xfrm>
            <a:off x="8037762" y="2006047"/>
            <a:ext cx="3385609" cy="4687766"/>
          </a:xfrm>
          <a:prstGeom prst="rect">
            <a:avLst/>
          </a:prstGeom>
        </p:spPr>
      </p:pic>
    </p:spTree>
    <p:extLst>
      <p:ext uri="{BB962C8B-B14F-4D97-AF65-F5344CB8AC3E}">
        <p14:creationId xmlns:p14="http://schemas.microsoft.com/office/powerpoint/2010/main" val="407878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Humidity Setting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95061"/>
            <a:ext cx="7366915" cy="4962939"/>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In order to keep Heat balance of Human body, </a:t>
            </a:r>
          </a:p>
          <a:p>
            <a:pPr marL="0" indent="0">
              <a:buNone/>
            </a:pPr>
            <a:r>
              <a:rPr lang="en-US" altLang="ja-JP" sz="2400" dirty="0">
                <a:latin typeface="ＭＳ Ｐゴシック" panose="020B0600070205080204" pitchFamily="50" charset="-128"/>
                <a:ea typeface="ＭＳ Ｐゴシック" panose="020B0600070205080204" pitchFamily="50" charset="-128"/>
              </a:rPr>
              <a:t>    Hg</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err="1">
                <a:latin typeface="ＭＳ Ｐゴシック" panose="020B0600070205080204" pitchFamily="50" charset="-128"/>
                <a:ea typeface="ＭＳ Ｐゴシック" panose="020B0600070205080204" pitchFamily="50" charset="-128"/>
              </a:rPr>
              <a:t>Hc</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He</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err="1">
                <a:latin typeface="ＭＳ Ｐゴシック" panose="020B0600070205080204" pitchFamily="50" charset="-128"/>
                <a:ea typeface="ＭＳ Ｐゴシック" panose="020B0600070205080204" pitchFamily="50" charset="-128"/>
              </a:rPr>
              <a:t>Hr</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0</a:t>
            </a:r>
          </a:p>
          <a:p>
            <a:pPr marL="0" indent="0">
              <a:buNone/>
            </a:pPr>
            <a:r>
              <a:rPr lang="en-US" altLang="ja-JP" sz="2400" dirty="0">
                <a:latin typeface="ＭＳ Ｐゴシック" panose="020B0600070205080204" pitchFamily="50" charset="-128"/>
                <a:ea typeface="ＭＳ Ｐゴシック" panose="020B0600070205080204" pitchFamily="50" charset="-128"/>
              </a:rPr>
              <a:t>       Hg: Heat generation</a:t>
            </a:r>
          </a:p>
          <a:p>
            <a:pPr marL="0" indent="0">
              <a:buNone/>
            </a:pPr>
            <a:r>
              <a:rPr lang="en-US" altLang="ja-JP" sz="2400" dirty="0">
                <a:latin typeface="ＭＳ Ｐゴシック" panose="020B0600070205080204" pitchFamily="50" charset="-128"/>
                <a:ea typeface="ＭＳ Ｐゴシック" panose="020B0600070205080204" pitchFamily="50" charset="-128"/>
              </a:rPr>
              <a:t>       </a:t>
            </a:r>
            <a:r>
              <a:rPr lang="en-US" altLang="ja-JP" sz="2400" dirty="0" err="1">
                <a:latin typeface="ＭＳ Ｐゴシック" panose="020B0600070205080204" pitchFamily="50" charset="-128"/>
                <a:ea typeface="ＭＳ Ｐゴシック" panose="020B0600070205080204" pitchFamily="50" charset="-128"/>
              </a:rPr>
              <a:t>Hc</a:t>
            </a:r>
            <a:r>
              <a:rPr lang="en-US" altLang="ja-JP" sz="2400" dirty="0">
                <a:latin typeface="ＭＳ Ｐゴシック" panose="020B0600070205080204" pitchFamily="50" charset="-128"/>
                <a:ea typeface="ＭＳ Ｐゴシック" panose="020B0600070205080204" pitchFamily="50" charset="-128"/>
              </a:rPr>
              <a:t>: Heat transfer by Convection and Contact</a:t>
            </a:r>
            <a:endParaRPr lang="en-US" altLang="ja-JP" sz="2400" dirty="0">
              <a:solidFill>
                <a:srgbClr val="FF0000"/>
              </a:solidFill>
              <a:latin typeface="ＭＳ Ｐゴシック" panose="020B0600070205080204" pitchFamily="50" charset="-128"/>
              <a:ea typeface="ＭＳ Ｐゴシック" panose="020B0600070205080204" pitchFamily="50" charset="-128"/>
            </a:endParaRPr>
          </a:p>
          <a:p>
            <a:pPr marL="0" indent="0">
              <a:buNone/>
            </a:pPr>
            <a:r>
              <a:rPr lang="en-US" altLang="ja-JP" sz="2400" dirty="0">
                <a:latin typeface="ＭＳ Ｐゴシック" panose="020B0600070205080204" pitchFamily="50" charset="-128"/>
                <a:ea typeface="ＭＳ Ｐゴシック" panose="020B0600070205080204" pitchFamily="50" charset="-128"/>
              </a:rPr>
              <a:t>       He: Heat transfer by Evaporation (Sweat)</a:t>
            </a:r>
          </a:p>
          <a:p>
            <a:pPr marL="0" indent="0">
              <a:buNone/>
            </a:pPr>
            <a:r>
              <a:rPr lang="en-US" altLang="ja-JP" sz="2400" dirty="0">
                <a:latin typeface="ＭＳ Ｐゴシック" panose="020B0600070205080204" pitchFamily="50" charset="-128"/>
                <a:ea typeface="ＭＳ Ｐゴシック" panose="020B0600070205080204" pitchFamily="50" charset="-128"/>
              </a:rPr>
              <a:t>       </a:t>
            </a:r>
            <a:r>
              <a:rPr lang="en-US" altLang="ja-JP" sz="2400" dirty="0" err="1">
                <a:latin typeface="ＭＳ Ｐゴシック" panose="020B0600070205080204" pitchFamily="50" charset="-128"/>
                <a:ea typeface="ＭＳ Ｐゴシック" panose="020B0600070205080204" pitchFamily="50" charset="-128"/>
              </a:rPr>
              <a:t>Hr</a:t>
            </a:r>
            <a:r>
              <a:rPr lang="en-US" altLang="ja-JP" sz="2400" dirty="0">
                <a:latin typeface="ＭＳ Ｐゴシック" panose="020B0600070205080204" pitchFamily="50" charset="-128"/>
                <a:ea typeface="ＭＳ Ｐゴシック" panose="020B0600070205080204" pitchFamily="50" charset="-128"/>
              </a:rPr>
              <a:t>: Heat transfer by Radiation</a:t>
            </a:r>
          </a:p>
          <a:p>
            <a:r>
              <a:rPr lang="en-US" altLang="ja-JP" sz="2400" dirty="0">
                <a:latin typeface="ＭＳ Ｐゴシック" panose="020B0600070205080204" pitchFamily="50" charset="-128"/>
                <a:ea typeface="ＭＳ Ｐゴシック" panose="020B0600070205080204" pitchFamily="50" charset="-128"/>
              </a:rPr>
              <a:t>Room humidity is concerned with He.</a:t>
            </a:r>
          </a:p>
          <a:p>
            <a:r>
              <a:rPr lang="en-US" altLang="ja-JP" sz="2400" dirty="0">
                <a:latin typeface="ＭＳ Ｐゴシック" panose="020B0600070205080204" pitchFamily="50" charset="-128"/>
                <a:ea typeface="ＭＳ Ｐゴシック" panose="020B0600070205080204" pitchFamily="50" charset="-128"/>
              </a:rPr>
              <a:t>But Gown (Over all) disturbs He. So, Humidity setting is less important than Temperature setting.</a:t>
            </a:r>
          </a:p>
        </p:txBody>
      </p:sp>
    </p:spTree>
    <p:extLst>
      <p:ext uri="{BB962C8B-B14F-4D97-AF65-F5344CB8AC3E}">
        <p14:creationId xmlns:p14="http://schemas.microsoft.com/office/powerpoint/2010/main" val="181186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Operation mode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6940756" cy="4962939"/>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BSL3 Lab has some operation mode. </a:t>
            </a:r>
          </a:p>
          <a:p>
            <a:r>
              <a:rPr lang="en-US" altLang="ja-JP" sz="2400" dirty="0">
                <a:latin typeface="ＭＳ Ｐゴシック" panose="020B0600070205080204" pitchFamily="50" charset="-128"/>
                <a:ea typeface="ＭＳ Ｐゴシック" panose="020B0600070205080204" pitchFamily="50" charset="-128"/>
              </a:rPr>
              <a:t>For example, operation mode is</a:t>
            </a:r>
          </a:p>
          <a:p>
            <a:pPr marL="0" indent="0">
              <a:buNone/>
            </a:pPr>
            <a:r>
              <a:rPr lang="en-US" altLang="ja-JP" sz="2400" dirty="0">
                <a:latin typeface="ＭＳ Ｐゴシック" panose="020B0600070205080204" pitchFamily="50" charset="-128"/>
                <a:ea typeface="ＭＳ Ｐゴシック" panose="020B0600070205080204" pitchFamily="50" charset="-128"/>
              </a:rPr>
              <a:t>     - Normal operation (Day time) .</a:t>
            </a:r>
          </a:p>
          <a:p>
            <a:pPr marL="0" indent="0">
              <a:buNone/>
            </a:pPr>
            <a:r>
              <a:rPr lang="en-US" altLang="ja-JP" sz="2400" dirty="0">
                <a:latin typeface="ＭＳ Ｐゴシック" panose="020B0600070205080204" pitchFamily="50" charset="-128"/>
                <a:ea typeface="ＭＳ Ｐゴシック" panose="020B0600070205080204" pitchFamily="50" charset="-128"/>
              </a:rPr>
              <a:t>     - Save energy operation (Night time).</a:t>
            </a:r>
          </a:p>
          <a:p>
            <a:pPr marL="0" indent="0">
              <a:buNone/>
            </a:pPr>
            <a:r>
              <a:rPr lang="en-US" altLang="ja-JP" sz="2400" dirty="0">
                <a:latin typeface="ＭＳ Ｐゴシック" panose="020B0600070205080204" pitchFamily="50" charset="-128"/>
                <a:ea typeface="ＭＳ Ｐゴシック" panose="020B0600070205080204" pitchFamily="50" charset="-128"/>
              </a:rPr>
              <a:t>     - Manual operation (Maintenance).</a:t>
            </a:r>
          </a:p>
          <a:p>
            <a:pPr marL="0" indent="0">
              <a:buNone/>
            </a:pPr>
            <a:r>
              <a:rPr lang="en-US" altLang="ja-JP" sz="2400" dirty="0">
                <a:latin typeface="ＭＳ Ｐゴシック" panose="020B0600070205080204" pitchFamily="50" charset="-128"/>
                <a:ea typeface="ＭＳ Ｐゴシック" panose="020B0600070205080204" pitchFamily="50" charset="-128"/>
              </a:rPr>
              <a:t>     - Others  </a:t>
            </a:r>
          </a:p>
          <a:p>
            <a:r>
              <a:rPr lang="en-US" altLang="ja-JP" sz="2400" dirty="0">
                <a:latin typeface="ＭＳ Ｐゴシック" panose="020B0600070205080204" pitchFamily="50" charset="-128"/>
                <a:ea typeface="ＭＳ Ｐゴシック" panose="020B0600070205080204" pitchFamily="50" charset="-128"/>
              </a:rPr>
              <a:t>So, operation mode needs to be switched shown as right.</a:t>
            </a:r>
          </a:p>
        </p:txBody>
      </p:sp>
      <p:sp>
        <p:nvSpPr>
          <p:cNvPr id="7" name="テキスト ボックス 6">
            <a:extLst>
              <a:ext uri="{FF2B5EF4-FFF2-40B4-BE49-F238E27FC236}">
                <a16:creationId xmlns:a16="http://schemas.microsoft.com/office/drawing/2014/main" id="{D9423076-3173-4954-8333-7410F522E7BF}"/>
              </a:ext>
            </a:extLst>
          </p:cNvPr>
          <p:cNvSpPr txBox="1"/>
          <p:nvPr/>
        </p:nvSpPr>
        <p:spPr>
          <a:xfrm>
            <a:off x="9130120" y="3340431"/>
            <a:ext cx="2626456" cy="400110"/>
          </a:xfrm>
          <a:prstGeom prst="rect">
            <a:avLst/>
          </a:prstGeom>
          <a:solidFill>
            <a:srgbClr val="002060"/>
          </a:solidFill>
          <a:ln w="25400">
            <a:solidFill>
              <a:srgbClr val="0070C0"/>
            </a:solidFill>
          </a:ln>
        </p:spPr>
        <p:txBody>
          <a:bodyPr wrap="square" rtlCol="0">
            <a:spAutoFit/>
          </a:bodyPr>
          <a:lstStyle/>
          <a:p>
            <a:r>
              <a:rPr kumimoji="1" lang="en-US" altLang="ja-JP" sz="2000" dirty="0">
                <a:latin typeface="ＭＳ Ｐゴシック" panose="020B0600070205080204" pitchFamily="50" charset="-128"/>
                <a:ea typeface="ＭＳ Ｐゴシック" panose="020B0600070205080204" pitchFamily="50" charset="-128"/>
              </a:rPr>
              <a:t>Normal operation</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AA69A44C-A749-4251-BA84-39E51DC29079}"/>
              </a:ext>
            </a:extLst>
          </p:cNvPr>
          <p:cNvSpPr txBox="1"/>
          <p:nvPr/>
        </p:nvSpPr>
        <p:spPr>
          <a:xfrm>
            <a:off x="9130120" y="3913745"/>
            <a:ext cx="2626456" cy="400110"/>
          </a:xfrm>
          <a:prstGeom prst="rect">
            <a:avLst/>
          </a:prstGeom>
          <a:solidFill>
            <a:srgbClr val="002060"/>
          </a:solidFill>
          <a:ln w="25400">
            <a:solidFill>
              <a:srgbClr val="0070C0"/>
            </a:solidFill>
          </a:ln>
        </p:spPr>
        <p:txBody>
          <a:bodyPr wrap="square" rtlCol="0">
            <a:spAutoFit/>
          </a:bodyPr>
          <a:lstStyle/>
          <a:p>
            <a:r>
              <a:rPr kumimoji="1" lang="en-US" altLang="ja-JP" sz="2000" dirty="0">
                <a:latin typeface="ＭＳ Ｐゴシック" panose="020B0600070205080204" pitchFamily="50" charset="-128"/>
                <a:ea typeface="ＭＳ Ｐゴシック" panose="020B0600070205080204" pitchFamily="50" charset="-128"/>
              </a:rPr>
              <a:t>Save energy operation</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D1CEF878-60D2-424B-8136-B30A8A862946}"/>
              </a:ext>
            </a:extLst>
          </p:cNvPr>
          <p:cNvSpPr txBox="1"/>
          <p:nvPr/>
        </p:nvSpPr>
        <p:spPr>
          <a:xfrm>
            <a:off x="9138406" y="4464215"/>
            <a:ext cx="2626456" cy="400110"/>
          </a:xfrm>
          <a:prstGeom prst="rect">
            <a:avLst/>
          </a:prstGeom>
          <a:solidFill>
            <a:srgbClr val="002060"/>
          </a:solidFill>
          <a:ln w="25400">
            <a:solidFill>
              <a:srgbClr val="0070C0"/>
            </a:solidFill>
          </a:ln>
        </p:spPr>
        <p:txBody>
          <a:bodyPr wrap="square" rtlCol="0">
            <a:spAutoFit/>
          </a:bodyPr>
          <a:lstStyle/>
          <a:p>
            <a:r>
              <a:rPr kumimoji="1" lang="en-US" altLang="ja-JP" sz="2000" dirty="0">
                <a:latin typeface="ＭＳ Ｐゴシック" panose="020B0600070205080204" pitchFamily="50" charset="-128"/>
                <a:ea typeface="ＭＳ Ｐゴシック" panose="020B0600070205080204" pitchFamily="50" charset="-128"/>
              </a:rPr>
              <a:t>Manual operation</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6350215B-8DA0-4EC5-80C5-D3408A812F97}"/>
              </a:ext>
            </a:extLst>
          </p:cNvPr>
          <p:cNvSpPr txBox="1"/>
          <p:nvPr/>
        </p:nvSpPr>
        <p:spPr>
          <a:xfrm>
            <a:off x="9138406" y="5038527"/>
            <a:ext cx="2626456" cy="400110"/>
          </a:xfrm>
          <a:prstGeom prst="rect">
            <a:avLst/>
          </a:prstGeom>
          <a:solidFill>
            <a:srgbClr val="002060"/>
          </a:solidFill>
          <a:ln w="25400">
            <a:solidFill>
              <a:srgbClr val="0070C0"/>
            </a:solidFill>
          </a:ln>
        </p:spPr>
        <p:txBody>
          <a:bodyPr wrap="square" rtlCol="0">
            <a:spAutoFit/>
          </a:bodyPr>
          <a:lstStyle/>
          <a:p>
            <a:r>
              <a:rPr kumimoji="1" lang="en-US" altLang="ja-JP" sz="2000" dirty="0">
                <a:latin typeface="ＭＳ Ｐゴシック" panose="020B0600070205080204" pitchFamily="50" charset="-128"/>
                <a:ea typeface="ＭＳ Ｐゴシック" panose="020B0600070205080204" pitchFamily="50" charset="-128"/>
              </a:rPr>
              <a:t>Others</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3" name="楕円 2">
            <a:extLst>
              <a:ext uri="{FF2B5EF4-FFF2-40B4-BE49-F238E27FC236}">
                <a16:creationId xmlns:a16="http://schemas.microsoft.com/office/drawing/2014/main" id="{70B6379C-514E-451D-961D-E92D53AF9289}"/>
              </a:ext>
            </a:extLst>
          </p:cNvPr>
          <p:cNvSpPr/>
          <p:nvPr/>
        </p:nvSpPr>
        <p:spPr>
          <a:xfrm>
            <a:off x="8155831" y="4012200"/>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3B0AAC74-24D3-4545-99D5-C6A36694B5EC}"/>
              </a:ext>
            </a:extLst>
          </p:cNvPr>
          <p:cNvSpPr/>
          <p:nvPr/>
        </p:nvSpPr>
        <p:spPr>
          <a:xfrm>
            <a:off x="8163091" y="4208142"/>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4DD2A20E-4139-4275-949F-0E052C481F6C}"/>
              </a:ext>
            </a:extLst>
          </p:cNvPr>
          <p:cNvSpPr/>
          <p:nvPr/>
        </p:nvSpPr>
        <p:spPr>
          <a:xfrm>
            <a:off x="8163091" y="4404439"/>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6335F391-C3F5-4D6F-A358-9669846039C6}"/>
              </a:ext>
            </a:extLst>
          </p:cNvPr>
          <p:cNvSpPr/>
          <p:nvPr/>
        </p:nvSpPr>
        <p:spPr>
          <a:xfrm>
            <a:off x="8170351" y="4600381"/>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9A7BE3DF-6645-4E7D-832D-80FE9E810017}"/>
              </a:ext>
            </a:extLst>
          </p:cNvPr>
          <p:cNvSpPr/>
          <p:nvPr/>
        </p:nvSpPr>
        <p:spPr>
          <a:xfrm>
            <a:off x="7659009" y="4328370"/>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コネクタ: カギ線 15">
            <a:extLst>
              <a:ext uri="{FF2B5EF4-FFF2-40B4-BE49-F238E27FC236}">
                <a16:creationId xmlns:a16="http://schemas.microsoft.com/office/drawing/2014/main" id="{A24BE147-4392-4057-ABA5-C2B4936FBA05}"/>
              </a:ext>
            </a:extLst>
          </p:cNvPr>
          <p:cNvCxnSpPr>
            <a:stCxn id="3" idx="6"/>
            <a:endCxn id="7" idx="1"/>
          </p:cNvCxnSpPr>
          <p:nvPr/>
        </p:nvCxnSpPr>
        <p:spPr>
          <a:xfrm flipV="1">
            <a:off x="8277517" y="3540486"/>
            <a:ext cx="852603" cy="532557"/>
          </a:xfrm>
          <a:prstGeom prst="bentConnector3">
            <a:avLst>
              <a:gd name="adj1" fmla="val 31274"/>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84F3B855-6BCE-42A7-BF24-57FE7A1974BF}"/>
              </a:ext>
            </a:extLst>
          </p:cNvPr>
          <p:cNvCxnSpPr>
            <a:stCxn id="11" idx="6"/>
            <a:endCxn id="8" idx="1"/>
          </p:cNvCxnSpPr>
          <p:nvPr/>
        </p:nvCxnSpPr>
        <p:spPr>
          <a:xfrm flipV="1">
            <a:off x="8284777" y="4113800"/>
            <a:ext cx="845343" cy="155185"/>
          </a:xfrm>
          <a:prstGeom prst="bentConnector3">
            <a:avLst>
              <a:gd name="adj1" fmla="val 50000"/>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F9D0DA2D-3331-43B0-A17D-BD0E808A6E95}"/>
              </a:ext>
            </a:extLst>
          </p:cNvPr>
          <p:cNvCxnSpPr>
            <a:cxnSpLocks/>
            <a:stCxn id="12" idx="6"/>
          </p:cNvCxnSpPr>
          <p:nvPr/>
        </p:nvCxnSpPr>
        <p:spPr>
          <a:xfrm>
            <a:off x="8284777" y="4465282"/>
            <a:ext cx="853629" cy="170689"/>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3CA3AB20-884D-4FD0-950B-1D8B8259D50C}"/>
              </a:ext>
            </a:extLst>
          </p:cNvPr>
          <p:cNvCxnSpPr>
            <a:stCxn id="13" idx="6"/>
            <a:endCxn id="10" idx="1"/>
          </p:cNvCxnSpPr>
          <p:nvPr/>
        </p:nvCxnSpPr>
        <p:spPr>
          <a:xfrm>
            <a:off x="8292037" y="4661224"/>
            <a:ext cx="846369" cy="577358"/>
          </a:xfrm>
          <a:prstGeom prst="bentConnector3">
            <a:avLst>
              <a:gd name="adj1" fmla="val 27707"/>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0928020-54F9-420F-8AFF-B4BBCC780E84}"/>
              </a:ext>
            </a:extLst>
          </p:cNvPr>
          <p:cNvCxnSpPr/>
          <p:nvPr/>
        </p:nvCxnSpPr>
        <p:spPr>
          <a:xfrm>
            <a:off x="7490505" y="4389925"/>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A0EFCEEB-082A-4DFF-84B2-30AB61E093A1}"/>
              </a:ext>
            </a:extLst>
          </p:cNvPr>
          <p:cNvCxnSpPr/>
          <p:nvPr/>
        </p:nvCxnSpPr>
        <p:spPr>
          <a:xfrm flipV="1">
            <a:off x="7490505" y="3341724"/>
            <a:ext cx="0" cy="21876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F304AE4E-5EA6-4AD6-B3D5-F6A46121E69E}"/>
              </a:ext>
            </a:extLst>
          </p:cNvPr>
          <p:cNvCxnSpPr>
            <a:cxnSpLocks/>
            <a:endCxn id="3" idx="3"/>
          </p:cNvCxnSpPr>
          <p:nvPr/>
        </p:nvCxnSpPr>
        <p:spPr>
          <a:xfrm flipV="1">
            <a:off x="7780695" y="4116065"/>
            <a:ext cx="392957" cy="24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8FC69EA7-093F-4662-9C4E-C88506C6A526}"/>
              </a:ext>
            </a:extLst>
          </p:cNvPr>
          <p:cNvCxnSpPr/>
          <p:nvPr/>
        </p:nvCxnSpPr>
        <p:spPr>
          <a:xfrm>
            <a:off x="11756576" y="3554357"/>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3E8CD520-D8E9-4E9B-ADB7-D6B80F9E118E}"/>
              </a:ext>
            </a:extLst>
          </p:cNvPr>
          <p:cNvCxnSpPr/>
          <p:nvPr/>
        </p:nvCxnSpPr>
        <p:spPr>
          <a:xfrm flipV="1">
            <a:off x="11939142" y="3319956"/>
            <a:ext cx="0" cy="21876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D65CE0-BD9A-4946-965A-3B03819D19C5}"/>
              </a:ext>
            </a:extLst>
          </p:cNvPr>
          <p:cNvCxnSpPr/>
          <p:nvPr/>
        </p:nvCxnSpPr>
        <p:spPr>
          <a:xfrm>
            <a:off x="11764862" y="4104900"/>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9683251F-B278-4829-A1FD-8276F46FA1B8}"/>
              </a:ext>
            </a:extLst>
          </p:cNvPr>
          <p:cNvCxnSpPr/>
          <p:nvPr/>
        </p:nvCxnSpPr>
        <p:spPr>
          <a:xfrm>
            <a:off x="11764862" y="466683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46843F8E-67BF-4ECF-8D20-BEBCC449797A}"/>
              </a:ext>
            </a:extLst>
          </p:cNvPr>
          <p:cNvCxnSpPr/>
          <p:nvPr/>
        </p:nvCxnSpPr>
        <p:spPr>
          <a:xfrm>
            <a:off x="11764862" y="5258711"/>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79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Door alarm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7369216"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In BSL3 lab, Door needs to be closed quickly.</a:t>
            </a:r>
          </a:p>
          <a:p>
            <a:r>
              <a:rPr lang="en-US" altLang="ja-JP" sz="2400" dirty="0">
                <a:latin typeface="ＭＳ Ｐゴシック" panose="020B0600070205080204" pitchFamily="50" charset="-128"/>
                <a:ea typeface="ＭＳ Ｐゴシック" panose="020B0600070205080204" pitchFamily="50" charset="-128"/>
              </a:rPr>
              <a:t>But sometimes Door is opened for several minutes by human error.</a:t>
            </a:r>
          </a:p>
          <a:p>
            <a:r>
              <a:rPr lang="en-US" altLang="ja-JP" sz="2400" dirty="0">
                <a:latin typeface="ＭＳ Ｐゴシック" panose="020B0600070205080204" pitchFamily="50" charset="-128"/>
                <a:ea typeface="ＭＳ Ｐゴシック" panose="020B0600070205080204" pitchFamily="50" charset="-128"/>
              </a:rPr>
              <a:t>So, Door alarm is needed, when door opened.</a:t>
            </a:r>
          </a:p>
          <a:p>
            <a:r>
              <a:rPr lang="en-US" altLang="ja-JP" sz="2400" dirty="0">
                <a:latin typeface="ＭＳ Ｐゴシック" panose="020B0600070205080204" pitchFamily="50" charset="-128"/>
                <a:ea typeface="ＭＳ Ｐゴシック" panose="020B0600070205080204" pitchFamily="50" charset="-128"/>
              </a:rPr>
              <a:t>Door alarm had better not to have delay time (timer).</a:t>
            </a:r>
          </a:p>
          <a:p>
            <a:r>
              <a:rPr lang="en-US" altLang="ja-JP" sz="2400" dirty="0">
                <a:latin typeface="ＭＳ Ｐゴシック" panose="020B0600070205080204" pitchFamily="50" charset="-128"/>
                <a:ea typeface="ＭＳ Ｐゴシック" panose="020B0600070205080204" pitchFamily="50" charset="-128"/>
              </a:rPr>
              <a:t>Door open/ close and Alarm set/ reset had better to be linked directly shown as right.</a:t>
            </a:r>
          </a:p>
          <a:p>
            <a:r>
              <a:rPr lang="en-US" altLang="ja-JP" sz="2400" dirty="0">
                <a:latin typeface="ＭＳ Ｐゴシック" panose="020B0600070205080204" pitchFamily="50" charset="-128"/>
                <a:ea typeface="ＭＳ Ｐゴシック" panose="020B0600070205080204" pitchFamily="50" charset="-128"/>
              </a:rPr>
              <a:t>And Door alarm had better to be separated from other alarms because of happens frequently.</a:t>
            </a:r>
          </a:p>
        </p:txBody>
      </p:sp>
      <p:pic>
        <p:nvPicPr>
          <p:cNvPr id="5" name="図 4">
            <a:extLst>
              <a:ext uri="{FF2B5EF4-FFF2-40B4-BE49-F238E27FC236}">
                <a16:creationId xmlns:a16="http://schemas.microsoft.com/office/drawing/2014/main" id="{AE7FE482-6D91-4852-B2A8-44FA4CDE8DA6}"/>
              </a:ext>
            </a:extLst>
          </p:cNvPr>
          <p:cNvPicPr>
            <a:picLocks noChangeAspect="1"/>
          </p:cNvPicPr>
          <p:nvPr/>
        </p:nvPicPr>
        <p:blipFill>
          <a:blip r:embed="rId3"/>
          <a:stretch>
            <a:fillRect/>
          </a:stretch>
        </p:blipFill>
        <p:spPr>
          <a:xfrm>
            <a:off x="9080269" y="3342228"/>
            <a:ext cx="2468098" cy="3290797"/>
          </a:xfrm>
          <a:prstGeom prst="rect">
            <a:avLst/>
          </a:prstGeom>
        </p:spPr>
      </p:pic>
      <p:sp>
        <p:nvSpPr>
          <p:cNvPr id="16" name="楕円 15">
            <a:extLst>
              <a:ext uri="{FF2B5EF4-FFF2-40B4-BE49-F238E27FC236}">
                <a16:creationId xmlns:a16="http://schemas.microsoft.com/office/drawing/2014/main" id="{7FC16DE9-D539-4866-97B3-1652BBC52325}"/>
              </a:ext>
            </a:extLst>
          </p:cNvPr>
          <p:cNvSpPr/>
          <p:nvPr/>
        </p:nvSpPr>
        <p:spPr>
          <a:xfrm>
            <a:off x="10255343" y="2234872"/>
            <a:ext cx="648000" cy="648000"/>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F1692103-30A5-4792-9421-FFDD8FA0E7E8}"/>
              </a:ext>
            </a:extLst>
          </p:cNvPr>
          <p:cNvSpPr txBox="1"/>
          <p:nvPr/>
        </p:nvSpPr>
        <p:spPr>
          <a:xfrm>
            <a:off x="9994716" y="2220360"/>
            <a:ext cx="1350775" cy="400110"/>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Buzzer</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4" name="楕円 23">
            <a:extLst>
              <a:ext uri="{FF2B5EF4-FFF2-40B4-BE49-F238E27FC236}">
                <a16:creationId xmlns:a16="http://schemas.microsoft.com/office/drawing/2014/main" id="{3C9FDDD6-1A07-4A68-8D24-7BA328C50F69}"/>
              </a:ext>
            </a:extLst>
          </p:cNvPr>
          <p:cNvSpPr/>
          <p:nvPr/>
        </p:nvSpPr>
        <p:spPr>
          <a:xfrm>
            <a:off x="9270800" y="251781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103127BA-6060-4969-B183-DD600909B283}"/>
              </a:ext>
            </a:extLst>
          </p:cNvPr>
          <p:cNvSpPr/>
          <p:nvPr/>
        </p:nvSpPr>
        <p:spPr>
          <a:xfrm>
            <a:off x="9766214" y="2517818"/>
            <a:ext cx="121686" cy="121686"/>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7BBA6873-0B03-4B4B-B5EE-D7C22E856607}"/>
              </a:ext>
            </a:extLst>
          </p:cNvPr>
          <p:cNvCxnSpPr/>
          <p:nvPr/>
        </p:nvCxnSpPr>
        <p:spPr>
          <a:xfrm>
            <a:off x="9079620" y="2564859"/>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06450A86-8521-4CE2-858A-FB076030ABD6}"/>
              </a:ext>
            </a:extLst>
          </p:cNvPr>
          <p:cNvCxnSpPr>
            <a:cxnSpLocks/>
          </p:cNvCxnSpPr>
          <p:nvPr/>
        </p:nvCxnSpPr>
        <p:spPr>
          <a:xfrm flipV="1">
            <a:off x="9079620" y="2068191"/>
            <a:ext cx="0" cy="93010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BF16E8C6-A4FC-4574-A137-9413146AFA51}"/>
              </a:ext>
            </a:extLst>
          </p:cNvPr>
          <p:cNvCxnSpPr>
            <a:cxnSpLocks/>
          </p:cNvCxnSpPr>
          <p:nvPr/>
        </p:nvCxnSpPr>
        <p:spPr>
          <a:xfrm>
            <a:off x="10895237" y="2571018"/>
            <a:ext cx="180000"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D2E6CB8-70F4-4BFC-A347-4B220ED10961}"/>
              </a:ext>
            </a:extLst>
          </p:cNvPr>
          <p:cNvCxnSpPr>
            <a:cxnSpLocks/>
          </p:cNvCxnSpPr>
          <p:nvPr/>
        </p:nvCxnSpPr>
        <p:spPr>
          <a:xfrm flipV="1">
            <a:off x="11085579" y="2074350"/>
            <a:ext cx="0" cy="93010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BB3F2CE1-76B3-49F3-B40E-108129D33C69}"/>
              </a:ext>
            </a:extLst>
          </p:cNvPr>
          <p:cNvCxnSpPr/>
          <p:nvPr/>
        </p:nvCxnSpPr>
        <p:spPr>
          <a:xfrm>
            <a:off x="9314342" y="2428770"/>
            <a:ext cx="50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2685B27-9976-40C6-B07D-A36361A9AA45}"/>
              </a:ext>
            </a:extLst>
          </p:cNvPr>
          <p:cNvCxnSpPr>
            <a:cxnSpLocks/>
          </p:cNvCxnSpPr>
          <p:nvPr/>
        </p:nvCxnSpPr>
        <p:spPr>
          <a:xfrm>
            <a:off x="9893571" y="2564147"/>
            <a:ext cx="360000" cy="19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B0A2F4E-737D-4953-8B52-2B0E79347A6D}"/>
              </a:ext>
            </a:extLst>
          </p:cNvPr>
          <p:cNvCxnSpPr/>
          <p:nvPr/>
        </p:nvCxnSpPr>
        <p:spPr>
          <a:xfrm>
            <a:off x="9579433" y="2428770"/>
            <a:ext cx="0" cy="1141744"/>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7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Door sensor location</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6879350"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In case of Door interlocked, Door lock control is needed. </a:t>
            </a:r>
          </a:p>
          <a:p>
            <a:r>
              <a:rPr lang="en-US" altLang="ja-JP" sz="2400" dirty="0">
                <a:latin typeface="ＭＳ Ｐゴシック" panose="020B0600070205080204" pitchFamily="50" charset="-128"/>
                <a:ea typeface="ＭＳ Ｐゴシック" panose="020B0600070205080204" pitchFamily="50" charset="-128"/>
              </a:rPr>
              <a:t>Door open/ close signal is taken from Door sensor.</a:t>
            </a:r>
          </a:p>
          <a:p>
            <a:r>
              <a:rPr lang="en-US" altLang="ja-JP" sz="2400" dirty="0">
                <a:latin typeface="ＭＳ Ｐゴシック" panose="020B0600070205080204" pitchFamily="50" charset="-128"/>
                <a:ea typeface="ＭＳ Ｐゴシック" panose="020B0600070205080204" pitchFamily="50" charset="-128"/>
              </a:rPr>
              <a:t>Door sensor is set to sense door location normally.</a:t>
            </a:r>
          </a:p>
          <a:p>
            <a:r>
              <a:rPr lang="en-US" altLang="ja-JP" sz="2400" dirty="0">
                <a:latin typeface="ＭＳ Ｐゴシック" panose="020B0600070205080204" pitchFamily="50" charset="-128"/>
                <a:ea typeface="ＭＳ Ｐゴシック" panose="020B0600070205080204" pitchFamily="50" charset="-128"/>
              </a:rPr>
              <a:t>But it cannot confirm door handle closed.</a:t>
            </a:r>
          </a:p>
          <a:p>
            <a:r>
              <a:rPr lang="en-US" altLang="ja-JP" sz="2400" dirty="0">
                <a:latin typeface="ＭＳ Ｐゴシック" panose="020B0600070205080204" pitchFamily="50" charset="-128"/>
                <a:ea typeface="ＭＳ Ｐゴシック" panose="020B0600070205080204" pitchFamily="50" charset="-128"/>
              </a:rPr>
              <a:t>So, door sensor had better to be set to sense  door handle location.</a:t>
            </a:r>
          </a:p>
        </p:txBody>
      </p:sp>
      <p:pic>
        <p:nvPicPr>
          <p:cNvPr id="5" name="図 4">
            <a:extLst>
              <a:ext uri="{FF2B5EF4-FFF2-40B4-BE49-F238E27FC236}">
                <a16:creationId xmlns:a16="http://schemas.microsoft.com/office/drawing/2014/main" id="{32501C4F-49C3-4765-98CB-307A716D6461}"/>
              </a:ext>
            </a:extLst>
          </p:cNvPr>
          <p:cNvPicPr>
            <a:picLocks noChangeAspect="1"/>
          </p:cNvPicPr>
          <p:nvPr/>
        </p:nvPicPr>
        <p:blipFill>
          <a:blip r:embed="rId3"/>
          <a:stretch>
            <a:fillRect/>
          </a:stretch>
        </p:blipFill>
        <p:spPr>
          <a:xfrm>
            <a:off x="7698063" y="2425759"/>
            <a:ext cx="4320000" cy="3240000"/>
          </a:xfrm>
          <a:prstGeom prst="rect">
            <a:avLst/>
          </a:prstGeom>
        </p:spPr>
      </p:pic>
      <p:sp>
        <p:nvSpPr>
          <p:cNvPr id="6" name="テキスト ボックス 5">
            <a:extLst>
              <a:ext uri="{FF2B5EF4-FFF2-40B4-BE49-F238E27FC236}">
                <a16:creationId xmlns:a16="http://schemas.microsoft.com/office/drawing/2014/main" id="{7F76B0FD-EAD9-48EC-B3C1-53EE027600FE}"/>
              </a:ext>
            </a:extLst>
          </p:cNvPr>
          <p:cNvSpPr txBox="1"/>
          <p:nvPr/>
        </p:nvSpPr>
        <p:spPr>
          <a:xfrm>
            <a:off x="10035292" y="2425759"/>
            <a:ext cx="1291771" cy="461665"/>
          </a:xfrm>
          <a:prstGeom prst="rect">
            <a:avLst/>
          </a:prstGeom>
          <a:noFill/>
        </p:spPr>
        <p:txBody>
          <a:bodyPr wrap="square" rtlCol="0">
            <a:spAutoFit/>
          </a:bodyPr>
          <a:lstStyle/>
          <a:p>
            <a:pPr algn="ctr"/>
            <a:r>
              <a:rPr kumimoji="1" lang="en-US" altLang="ja-JP" sz="2400" b="1" dirty="0">
                <a:solidFill>
                  <a:srgbClr val="FF0000"/>
                </a:solidFill>
              </a:rPr>
              <a:t>Wow!</a:t>
            </a:r>
            <a:endParaRPr kumimoji="1" lang="ja-JP" altLang="en-US" sz="2400" b="1" dirty="0">
              <a:solidFill>
                <a:srgbClr val="FF0000"/>
              </a:solidFill>
            </a:endParaRPr>
          </a:p>
        </p:txBody>
      </p:sp>
      <p:sp>
        <p:nvSpPr>
          <p:cNvPr id="7" name="矢印: 下 6">
            <a:extLst>
              <a:ext uri="{FF2B5EF4-FFF2-40B4-BE49-F238E27FC236}">
                <a16:creationId xmlns:a16="http://schemas.microsoft.com/office/drawing/2014/main" id="{751AE2B1-583B-4AF8-B1FB-D516AFDD06DA}"/>
              </a:ext>
            </a:extLst>
          </p:cNvPr>
          <p:cNvSpPr/>
          <p:nvPr/>
        </p:nvSpPr>
        <p:spPr>
          <a:xfrm>
            <a:off x="10595428" y="2813408"/>
            <a:ext cx="145143" cy="78342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3007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9B5E78-3DB2-4AFB-911A-A332F87162AC}"/>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Enter and Exit Monitoring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DF04E887-D645-4394-829A-F7F8346E74E7}"/>
              </a:ext>
            </a:extLst>
          </p:cNvPr>
          <p:cNvSpPr>
            <a:spLocks noGrp="1"/>
          </p:cNvSpPr>
          <p:nvPr>
            <p:ph idx="1"/>
          </p:nvPr>
        </p:nvSpPr>
        <p:spPr>
          <a:xfrm>
            <a:off x="818712" y="1908313"/>
            <a:ext cx="7291618" cy="4949687"/>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BSL3 lab users needs to record user’s name, enter and exit time, room pressure and others repeatedly.</a:t>
            </a:r>
          </a:p>
          <a:p>
            <a:r>
              <a:rPr lang="en-US" altLang="ja-JP" sz="2400" dirty="0">
                <a:latin typeface="ＭＳ Ｐゴシック" panose="020B0600070205080204" pitchFamily="50" charset="-128"/>
                <a:ea typeface="ＭＳ Ｐゴシック" panose="020B0600070205080204" pitchFamily="50" charset="-128"/>
              </a:rPr>
              <a:t>It is not convenient, so users forgot to record sometimes.</a:t>
            </a:r>
          </a:p>
          <a:p>
            <a:r>
              <a:rPr kumimoji="1" lang="en-US" altLang="ja-JP" sz="2400" dirty="0">
                <a:latin typeface="ＭＳ Ｐゴシック" panose="020B0600070205080204" pitchFamily="50" charset="-128"/>
                <a:ea typeface="ＭＳ Ｐゴシック" panose="020B0600070205080204" pitchFamily="50" charset="-128"/>
              </a:rPr>
              <a:t>So, </a:t>
            </a:r>
            <a:r>
              <a:rPr lang="en-US" altLang="ja-JP" sz="2400" dirty="0">
                <a:latin typeface="ＭＳ Ｐゴシック" panose="020B0600070205080204" pitchFamily="50" charset="-128"/>
                <a:ea typeface="ＭＳ Ｐゴシック" panose="020B0600070205080204" pitchFamily="50" charset="-128"/>
              </a:rPr>
              <a:t>it is better to take and record them automatically.</a:t>
            </a:r>
          </a:p>
          <a:p>
            <a:r>
              <a:rPr kumimoji="1" lang="en-US" altLang="ja-JP" sz="2400" dirty="0">
                <a:latin typeface="ＭＳ Ｐゴシック" panose="020B0600070205080204" pitchFamily="50" charset="-128"/>
                <a:ea typeface="ＭＳ Ｐゴシック" panose="020B0600070205080204" pitchFamily="50" charset="-128"/>
              </a:rPr>
              <a:t>For example, user’s name and enter and exit time is taken from Card reader, and room pressure is taken from Pressure sensor, and they are recorded in Monitoring system via Control system shown as right.</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FA9F7840-725F-4578-A328-16DB2A0B0E56}"/>
              </a:ext>
            </a:extLst>
          </p:cNvPr>
          <p:cNvSpPr txBox="1"/>
          <p:nvPr/>
        </p:nvSpPr>
        <p:spPr>
          <a:xfrm>
            <a:off x="9507487" y="5309073"/>
            <a:ext cx="1497496" cy="707886"/>
          </a:xfrm>
          <a:prstGeom prst="rect">
            <a:avLst/>
          </a:prstGeom>
          <a:solidFill>
            <a:srgbClr val="002060"/>
          </a:solidFill>
          <a:ln w="25400">
            <a:solidFill>
              <a:srgbClr val="0070C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Control system</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5" name="楕円 4">
            <a:extLst>
              <a:ext uri="{FF2B5EF4-FFF2-40B4-BE49-F238E27FC236}">
                <a16:creationId xmlns:a16="http://schemas.microsoft.com/office/drawing/2014/main" id="{41699C28-8084-4791-98F8-59F48556E2B0}"/>
              </a:ext>
            </a:extLst>
          </p:cNvPr>
          <p:cNvSpPr/>
          <p:nvPr/>
        </p:nvSpPr>
        <p:spPr>
          <a:xfrm>
            <a:off x="8795657" y="4412342"/>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A10D7F7-A612-414C-B563-031DF7B9457E}"/>
              </a:ext>
            </a:extLst>
          </p:cNvPr>
          <p:cNvSpPr txBox="1"/>
          <p:nvPr/>
        </p:nvSpPr>
        <p:spPr>
          <a:xfrm>
            <a:off x="8433432" y="4397830"/>
            <a:ext cx="1350775" cy="707886"/>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Pressure sensor</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3D963EC9-97AF-4618-8D2C-0EB04108B068}"/>
              </a:ext>
            </a:extLst>
          </p:cNvPr>
          <p:cNvSpPr txBox="1"/>
          <p:nvPr/>
        </p:nvSpPr>
        <p:spPr>
          <a:xfrm>
            <a:off x="8284186" y="3454056"/>
            <a:ext cx="1629069" cy="707886"/>
          </a:xfrm>
          <a:prstGeom prst="rect">
            <a:avLst/>
          </a:prstGeom>
          <a:solidFill>
            <a:srgbClr val="002060"/>
          </a:solidFill>
          <a:ln w="25400">
            <a:solidFill>
              <a:srgbClr val="0070C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Card reader/ Exit</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円柱 7">
            <a:extLst>
              <a:ext uri="{FF2B5EF4-FFF2-40B4-BE49-F238E27FC236}">
                <a16:creationId xmlns:a16="http://schemas.microsoft.com/office/drawing/2014/main" id="{8217EE50-7EA4-4D7B-93C9-3D10685A4628}"/>
              </a:ext>
            </a:extLst>
          </p:cNvPr>
          <p:cNvSpPr/>
          <p:nvPr/>
        </p:nvSpPr>
        <p:spPr>
          <a:xfrm>
            <a:off x="10885710" y="3657599"/>
            <a:ext cx="1001485" cy="1190172"/>
          </a:xfrm>
          <a:prstGeom prst="can">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4E278D07-A743-4CA7-834C-1D08AAF077AF}"/>
              </a:ext>
            </a:extLst>
          </p:cNvPr>
          <p:cNvSpPr txBox="1"/>
          <p:nvPr/>
        </p:nvSpPr>
        <p:spPr>
          <a:xfrm>
            <a:off x="10697900" y="3938052"/>
            <a:ext cx="1350775" cy="707886"/>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Monitoring system</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1" name="コネクタ: カギ線 10">
            <a:extLst>
              <a:ext uri="{FF2B5EF4-FFF2-40B4-BE49-F238E27FC236}">
                <a16:creationId xmlns:a16="http://schemas.microsoft.com/office/drawing/2014/main" id="{AEC0E2EE-4492-4D90-99A8-E4FD504A73A4}"/>
              </a:ext>
            </a:extLst>
          </p:cNvPr>
          <p:cNvCxnSpPr>
            <a:cxnSpLocks/>
            <a:stCxn id="7" idx="3"/>
          </p:cNvCxnSpPr>
          <p:nvPr/>
        </p:nvCxnSpPr>
        <p:spPr>
          <a:xfrm>
            <a:off x="9913255" y="3807999"/>
            <a:ext cx="233177" cy="1540858"/>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コネクタ: カギ線 12">
            <a:extLst>
              <a:ext uri="{FF2B5EF4-FFF2-40B4-BE49-F238E27FC236}">
                <a16:creationId xmlns:a16="http://schemas.microsoft.com/office/drawing/2014/main" id="{DFB68CEC-3B89-41D6-95EE-36117BFFE02B}"/>
              </a:ext>
            </a:extLst>
          </p:cNvPr>
          <p:cNvCxnSpPr>
            <a:cxnSpLocks/>
          </p:cNvCxnSpPr>
          <p:nvPr/>
        </p:nvCxnSpPr>
        <p:spPr>
          <a:xfrm rot="5400000" flipH="1" flipV="1">
            <a:off x="10247096" y="4630675"/>
            <a:ext cx="987575" cy="289653"/>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5600ACE0-605A-498F-AF90-D9E972B84E7F}"/>
              </a:ext>
            </a:extLst>
          </p:cNvPr>
          <p:cNvCxnSpPr>
            <a:cxnSpLocks/>
            <a:stCxn id="5" idx="6"/>
          </p:cNvCxnSpPr>
          <p:nvPr/>
        </p:nvCxnSpPr>
        <p:spPr>
          <a:xfrm>
            <a:off x="9449431" y="4739229"/>
            <a:ext cx="488746" cy="556130"/>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CC140DA0-5D15-49DE-9628-B68652D7DCDA}"/>
              </a:ext>
            </a:extLst>
          </p:cNvPr>
          <p:cNvSpPr txBox="1"/>
          <p:nvPr/>
        </p:nvSpPr>
        <p:spPr>
          <a:xfrm>
            <a:off x="8284186" y="2663435"/>
            <a:ext cx="1629069" cy="707886"/>
          </a:xfrm>
          <a:prstGeom prst="rect">
            <a:avLst/>
          </a:prstGeom>
          <a:solidFill>
            <a:srgbClr val="002060"/>
          </a:solidFill>
          <a:ln w="25400">
            <a:solidFill>
              <a:srgbClr val="0070C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Card reader/ Enter</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24" name="コネクタ: カギ線 23">
            <a:extLst>
              <a:ext uri="{FF2B5EF4-FFF2-40B4-BE49-F238E27FC236}">
                <a16:creationId xmlns:a16="http://schemas.microsoft.com/office/drawing/2014/main" id="{3DF3BA3E-C9F4-42A3-A01E-BF3C5B1FDA21}"/>
              </a:ext>
            </a:extLst>
          </p:cNvPr>
          <p:cNvCxnSpPr>
            <a:cxnSpLocks/>
            <a:stCxn id="18" idx="3"/>
          </p:cNvCxnSpPr>
          <p:nvPr/>
        </p:nvCxnSpPr>
        <p:spPr>
          <a:xfrm>
            <a:off x="9913255" y="3017378"/>
            <a:ext cx="483709" cy="2291695"/>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02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kumimoji="1" lang="en-US" altLang="ja-JP" dirty="0">
                <a:latin typeface="ＭＳ Ｐゴシック" panose="020B0600070205080204" pitchFamily="50" charset="-128"/>
                <a:ea typeface="ＭＳ Ｐゴシック" panose="020B0600070205080204" pitchFamily="50" charset="-128"/>
              </a:rPr>
              <a:t>Door interlock by room air pressure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95061"/>
            <a:ext cx="7338317"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Door interlock had better to link with room air pressure ideally, especially in case of automatic Enter/ Exit monitoring.</a:t>
            </a:r>
          </a:p>
          <a:p>
            <a:r>
              <a:rPr lang="en-US" altLang="ja-JP" sz="2400" dirty="0">
                <a:latin typeface="ＭＳ Ｐゴシック" panose="020B0600070205080204" pitchFamily="50" charset="-128"/>
                <a:ea typeface="ＭＳ Ｐゴシック" panose="020B0600070205080204" pitchFamily="50" charset="-128"/>
              </a:rPr>
              <a:t>But room pressure cannot be stable soon actually by door open/ close.</a:t>
            </a:r>
          </a:p>
          <a:p>
            <a:r>
              <a:rPr lang="en-US" altLang="ja-JP" sz="2400" dirty="0">
                <a:latin typeface="ＭＳ Ｐゴシック" panose="020B0600070205080204" pitchFamily="50" charset="-128"/>
                <a:ea typeface="ＭＳ Ｐゴシック" panose="020B0600070205080204" pitchFamily="50" charset="-128"/>
              </a:rPr>
              <a:t>Lab users cannot wait for several minutes probably. And they will push emergency button to open door. </a:t>
            </a:r>
          </a:p>
          <a:p>
            <a:r>
              <a:rPr lang="en-US" altLang="ja-JP" sz="2400" dirty="0">
                <a:latin typeface="ＭＳ Ｐゴシック" panose="020B0600070205080204" pitchFamily="50" charset="-128"/>
                <a:ea typeface="ＭＳ Ｐゴシック" panose="020B0600070205080204" pitchFamily="50" charset="-128"/>
              </a:rPr>
              <a:t>If adopting, air volume control had better to be stopped during door opened shown as right. Refer to ‘My Trial, in Room pressure control and Air volume control in BSL3 </a:t>
            </a:r>
            <a:r>
              <a:rPr lang="en-US" altLang="ja-JP" sz="2400" dirty="0" err="1">
                <a:latin typeface="ＭＳ Ｐゴシック" panose="020B0600070205080204" pitchFamily="50" charset="-128"/>
                <a:ea typeface="ＭＳ Ｐゴシック" panose="020B0600070205080204" pitchFamily="50" charset="-128"/>
              </a:rPr>
              <a:t>lab’in</a:t>
            </a:r>
            <a:r>
              <a:rPr lang="en-US" altLang="ja-JP" sz="2400" dirty="0">
                <a:latin typeface="ＭＳ Ｐゴシック" panose="020B0600070205080204" pitchFamily="50" charset="-128"/>
                <a:ea typeface="ＭＳ Ｐゴシック" panose="020B0600070205080204" pitchFamily="50" charset="-128"/>
              </a:rPr>
              <a:t> detail.</a:t>
            </a:r>
          </a:p>
        </p:txBody>
      </p:sp>
      <p:sp>
        <p:nvSpPr>
          <p:cNvPr id="15" name="テキスト ボックス 14">
            <a:extLst>
              <a:ext uri="{FF2B5EF4-FFF2-40B4-BE49-F238E27FC236}">
                <a16:creationId xmlns:a16="http://schemas.microsoft.com/office/drawing/2014/main" id="{BE4169A7-4D01-4450-8129-E3EFB269C1D7}"/>
              </a:ext>
            </a:extLst>
          </p:cNvPr>
          <p:cNvSpPr txBox="1"/>
          <p:nvPr/>
        </p:nvSpPr>
        <p:spPr>
          <a:xfrm>
            <a:off x="9257011" y="5474012"/>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Control system</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8FD08422-3D60-427D-A05A-48124B5F0F56}"/>
              </a:ext>
            </a:extLst>
          </p:cNvPr>
          <p:cNvSpPr txBox="1"/>
          <p:nvPr/>
        </p:nvSpPr>
        <p:spPr>
          <a:xfrm>
            <a:off x="8070771" y="3193777"/>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Door </a:t>
            </a:r>
          </a:p>
          <a:p>
            <a:pPr algn="ctr"/>
            <a:r>
              <a:rPr kumimoji="1" lang="en-US" altLang="ja-JP" sz="2000" dirty="0">
                <a:latin typeface="ＭＳ Ｐゴシック" panose="020B0600070205080204" pitchFamily="50" charset="-128"/>
                <a:ea typeface="ＭＳ Ｐゴシック" panose="020B0600070205080204" pitchFamily="50" charset="-128"/>
              </a:rPr>
              <a:t>sensor</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7" name="楕円 16">
            <a:extLst>
              <a:ext uri="{FF2B5EF4-FFF2-40B4-BE49-F238E27FC236}">
                <a16:creationId xmlns:a16="http://schemas.microsoft.com/office/drawing/2014/main" id="{2ED2E746-9951-4592-A692-67CBB3F7BB28}"/>
              </a:ext>
            </a:extLst>
          </p:cNvPr>
          <p:cNvSpPr/>
          <p:nvPr/>
        </p:nvSpPr>
        <p:spPr>
          <a:xfrm>
            <a:off x="8432996" y="4587204"/>
            <a:ext cx="653774" cy="653774"/>
          </a:xfrm>
          <a:prstGeom prst="ellipse">
            <a:avLst/>
          </a:prstGeom>
          <a:solidFill>
            <a:srgbClr val="00206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67F30181-3FB3-4C3D-81BE-1C5948125CE1}"/>
              </a:ext>
            </a:extLst>
          </p:cNvPr>
          <p:cNvSpPr txBox="1"/>
          <p:nvPr/>
        </p:nvSpPr>
        <p:spPr>
          <a:xfrm>
            <a:off x="8070771" y="4572692"/>
            <a:ext cx="1350775" cy="707886"/>
          </a:xfrm>
          <a:prstGeom prst="rect">
            <a:avLst/>
          </a:prstGeom>
          <a:noFill/>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Pressure sensor</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9" name="コネクタ: カギ線 18">
            <a:extLst>
              <a:ext uri="{FF2B5EF4-FFF2-40B4-BE49-F238E27FC236}">
                <a16:creationId xmlns:a16="http://schemas.microsoft.com/office/drawing/2014/main" id="{3C0A45AE-E71C-444C-A38D-4383CA21B3E9}"/>
              </a:ext>
            </a:extLst>
          </p:cNvPr>
          <p:cNvCxnSpPr>
            <a:cxnSpLocks/>
            <a:stCxn id="17" idx="6"/>
          </p:cNvCxnSpPr>
          <p:nvPr/>
        </p:nvCxnSpPr>
        <p:spPr>
          <a:xfrm>
            <a:off x="9086770" y="4914091"/>
            <a:ext cx="579968" cy="559921"/>
          </a:xfrm>
          <a:prstGeom prst="bentConnector3">
            <a:avLst>
              <a:gd name="adj1" fmla="val 10005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376AA1E-BC15-460A-BFDE-0E77A46D0098}"/>
              </a:ext>
            </a:extLst>
          </p:cNvPr>
          <p:cNvSpPr txBox="1"/>
          <p:nvPr/>
        </p:nvSpPr>
        <p:spPr>
          <a:xfrm>
            <a:off x="10564096" y="3189564"/>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Door </a:t>
            </a:r>
          </a:p>
          <a:p>
            <a:pPr algn="ctr"/>
            <a:r>
              <a:rPr kumimoji="1" lang="en-US" altLang="ja-JP" sz="2000" dirty="0">
                <a:latin typeface="ＭＳ Ｐゴシック" panose="020B0600070205080204" pitchFamily="50" charset="-128"/>
                <a:ea typeface="ＭＳ Ｐゴシック" panose="020B0600070205080204" pitchFamily="50" charset="-128"/>
              </a:rPr>
              <a:t>lock</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EA9DE282-3846-480C-B70F-AB30624EC548}"/>
              </a:ext>
            </a:extLst>
          </p:cNvPr>
          <p:cNvSpPr txBox="1"/>
          <p:nvPr/>
        </p:nvSpPr>
        <p:spPr>
          <a:xfrm>
            <a:off x="10564099" y="4188015"/>
            <a:ext cx="1567543" cy="1015663"/>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Air volume control device</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5" name="コネクタ: カギ線 4">
            <a:extLst>
              <a:ext uri="{FF2B5EF4-FFF2-40B4-BE49-F238E27FC236}">
                <a16:creationId xmlns:a16="http://schemas.microsoft.com/office/drawing/2014/main" id="{342BCA8E-D010-433C-8A11-09C1B09F466D}"/>
              </a:ext>
            </a:extLst>
          </p:cNvPr>
          <p:cNvCxnSpPr>
            <a:cxnSpLocks/>
            <a:stCxn id="16" idx="3"/>
          </p:cNvCxnSpPr>
          <p:nvPr/>
        </p:nvCxnSpPr>
        <p:spPr>
          <a:xfrm>
            <a:off x="9638314" y="3547720"/>
            <a:ext cx="275967" cy="1926292"/>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 name="コネクタ: カギ線 6">
            <a:extLst>
              <a:ext uri="{FF2B5EF4-FFF2-40B4-BE49-F238E27FC236}">
                <a16:creationId xmlns:a16="http://schemas.microsoft.com/office/drawing/2014/main" id="{EE9BAED1-E0DE-40E6-9E70-A8FD17756E42}"/>
              </a:ext>
            </a:extLst>
          </p:cNvPr>
          <p:cNvCxnSpPr>
            <a:cxnSpLocks/>
            <a:endCxn id="20" idx="1"/>
          </p:cNvCxnSpPr>
          <p:nvPr/>
        </p:nvCxnSpPr>
        <p:spPr>
          <a:xfrm rot="5400000" flipH="1" flipV="1">
            <a:off x="9396532" y="4306449"/>
            <a:ext cx="1930505" cy="404623"/>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4" name="コネクタ: カギ線 23">
            <a:extLst>
              <a:ext uri="{FF2B5EF4-FFF2-40B4-BE49-F238E27FC236}">
                <a16:creationId xmlns:a16="http://schemas.microsoft.com/office/drawing/2014/main" id="{49AC8C83-6EF3-449D-89B3-2895FB2A3F0E}"/>
              </a:ext>
            </a:extLst>
          </p:cNvPr>
          <p:cNvCxnSpPr>
            <a:cxnSpLocks/>
            <a:endCxn id="21" idx="1"/>
          </p:cNvCxnSpPr>
          <p:nvPr/>
        </p:nvCxnSpPr>
        <p:spPr>
          <a:xfrm rot="5400000" flipH="1" flipV="1">
            <a:off x="10096476" y="5006390"/>
            <a:ext cx="778165" cy="157081"/>
          </a:xfrm>
          <a:prstGeom prst="bentConnector2">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05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kumimoji="1" lang="en-US" altLang="ja-JP" dirty="0">
                <a:latin typeface="ＭＳ Ｐゴシック" panose="020B0600070205080204" pitchFamily="50" charset="-128"/>
                <a:ea typeface="ＭＳ Ｐゴシック" panose="020B0600070205080204" pitchFamily="50" charset="-128"/>
              </a:rPr>
              <a:t>Exhaust fans switching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895061"/>
            <a:ext cx="6940756" cy="4962938"/>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BSL3 lab has 2 exhaust fans normally.</a:t>
            </a:r>
          </a:p>
          <a:p>
            <a:r>
              <a:rPr lang="en-US" altLang="ja-JP" sz="2400" dirty="0">
                <a:latin typeface="ＭＳ Ｐゴシック" panose="020B0600070205080204" pitchFamily="50" charset="-128"/>
                <a:ea typeface="ＭＳ Ｐゴシック" panose="020B0600070205080204" pitchFamily="50" charset="-128"/>
              </a:rPr>
              <a:t>One is for normal operation and another is for backup operation normally.</a:t>
            </a:r>
          </a:p>
          <a:p>
            <a:r>
              <a:rPr lang="en-US" altLang="ja-JP" sz="2400" dirty="0">
                <a:latin typeface="ＭＳ Ｐゴシック" panose="020B0600070205080204" pitchFamily="50" charset="-128"/>
                <a:ea typeface="ＭＳ Ｐゴシック" panose="020B0600070205080204" pitchFamily="50" charset="-128"/>
              </a:rPr>
              <a:t>In this case, one continues to be operated and another continues to be stopped normally. So, one is damaged quickly.</a:t>
            </a:r>
          </a:p>
          <a:p>
            <a:r>
              <a:rPr lang="en-US" altLang="ja-JP" sz="2400" dirty="0">
                <a:latin typeface="ＭＳ Ｐゴシック" panose="020B0600070205080204" pitchFamily="50" charset="-128"/>
                <a:ea typeface="ＭＳ Ｐゴシック" panose="020B0600070205080204" pitchFamily="50" charset="-128"/>
              </a:rPr>
              <a:t>So, 2 fans had better to be switched regularly. </a:t>
            </a:r>
          </a:p>
          <a:p>
            <a:r>
              <a:rPr lang="en-US" altLang="ja-JP" sz="2400" dirty="0">
                <a:latin typeface="ＭＳ Ｐゴシック" panose="020B0600070205080204" pitchFamily="50" charset="-128"/>
                <a:ea typeface="ＭＳ Ｐゴシック" panose="020B0600070205080204" pitchFamily="50" charset="-128"/>
              </a:rPr>
              <a:t>Or if fans are controlled by inverter, both fans had better to be operated as 50% air volume normally shown as right. </a:t>
            </a:r>
          </a:p>
          <a:p>
            <a:endParaRPr lang="en-US" altLang="ja-JP" sz="2400" dirty="0">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68817EB9-1929-4EF3-8D0F-F6C7D45624EC}"/>
              </a:ext>
            </a:extLst>
          </p:cNvPr>
          <p:cNvSpPr txBox="1"/>
          <p:nvPr/>
        </p:nvSpPr>
        <p:spPr>
          <a:xfrm>
            <a:off x="8766628" y="2235206"/>
            <a:ext cx="986971"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Fan 1</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051014C8-2D17-40A9-9AA6-503D2A82B904}"/>
              </a:ext>
            </a:extLst>
          </p:cNvPr>
          <p:cNvSpPr txBox="1"/>
          <p:nvPr/>
        </p:nvSpPr>
        <p:spPr>
          <a:xfrm>
            <a:off x="8781144" y="3054481"/>
            <a:ext cx="986971"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Fan 2</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41D793EC-A0ED-4B04-889C-E2B813B08FD2}"/>
              </a:ext>
            </a:extLst>
          </p:cNvPr>
          <p:cNvSpPr txBox="1"/>
          <p:nvPr/>
        </p:nvSpPr>
        <p:spPr>
          <a:xfrm>
            <a:off x="10363202" y="2604538"/>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Inverter 1</a:t>
            </a:r>
          </a:p>
          <a:p>
            <a:pPr algn="ctr"/>
            <a:r>
              <a:rPr kumimoji="1" lang="en-US" altLang="ja-JP" sz="2000" dirty="0">
                <a:latin typeface="ＭＳ Ｐゴシック" panose="020B0600070205080204" pitchFamily="50" charset="-128"/>
                <a:ea typeface="ＭＳ Ｐゴシック" panose="020B0600070205080204" pitchFamily="50" charset="-128"/>
              </a:rPr>
              <a:t>(50%)</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B4F046B2-007E-41BE-9BA7-8FEF23BCD114}"/>
              </a:ext>
            </a:extLst>
          </p:cNvPr>
          <p:cNvSpPr txBox="1"/>
          <p:nvPr/>
        </p:nvSpPr>
        <p:spPr>
          <a:xfrm>
            <a:off x="10363201" y="3423813"/>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Inverter 2</a:t>
            </a:r>
          </a:p>
          <a:p>
            <a:pPr algn="ctr"/>
            <a:r>
              <a:rPr kumimoji="1" lang="en-US" altLang="ja-JP" sz="2000" dirty="0">
                <a:latin typeface="ＭＳ Ｐゴシック" panose="020B0600070205080204" pitchFamily="50" charset="-128"/>
                <a:ea typeface="ＭＳ Ｐゴシック" panose="020B0600070205080204" pitchFamily="50" charset="-128"/>
              </a:rPr>
              <a:t>(50%)</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13" name="コネクタ: カギ線 12">
            <a:extLst>
              <a:ext uri="{FF2B5EF4-FFF2-40B4-BE49-F238E27FC236}">
                <a16:creationId xmlns:a16="http://schemas.microsoft.com/office/drawing/2014/main" id="{AAD311AD-5446-469C-B107-B2D138EB25B0}"/>
              </a:ext>
            </a:extLst>
          </p:cNvPr>
          <p:cNvCxnSpPr>
            <a:stCxn id="8" idx="2"/>
            <a:endCxn id="10" idx="1"/>
          </p:cNvCxnSpPr>
          <p:nvPr/>
        </p:nvCxnSpPr>
        <p:spPr>
          <a:xfrm rot="16200000" flipH="1">
            <a:off x="9650076" y="2245354"/>
            <a:ext cx="323165" cy="1103088"/>
          </a:xfrm>
          <a:prstGeom prst="bentConnector2">
            <a:avLst/>
          </a:prstGeom>
          <a:ln w="25400"/>
        </p:spPr>
        <p:style>
          <a:lnRef idx="1">
            <a:schemeClr val="accent1"/>
          </a:lnRef>
          <a:fillRef idx="0">
            <a:schemeClr val="accent1"/>
          </a:fillRef>
          <a:effectRef idx="0">
            <a:schemeClr val="accent1"/>
          </a:effectRef>
          <a:fontRef idx="minor">
            <a:schemeClr val="tx1"/>
          </a:fontRef>
        </p:style>
      </p:cxnSp>
      <p:cxnSp>
        <p:nvCxnSpPr>
          <p:cNvPr id="15" name="コネクタ: カギ線 14">
            <a:extLst>
              <a:ext uri="{FF2B5EF4-FFF2-40B4-BE49-F238E27FC236}">
                <a16:creationId xmlns:a16="http://schemas.microsoft.com/office/drawing/2014/main" id="{C4081F09-4F8C-47B4-9DE2-07C55E753C4A}"/>
              </a:ext>
            </a:extLst>
          </p:cNvPr>
          <p:cNvCxnSpPr>
            <a:cxnSpLocks/>
            <a:stCxn id="9" idx="2"/>
            <a:endCxn id="11" idx="1"/>
          </p:cNvCxnSpPr>
          <p:nvPr/>
        </p:nvCxnSpPr>
        <p:spPr>
          <a:xfrm rot="16200000" flipH="1">
            <a:off x="9657333" y="3071887"/>
            <a:ext cx="323165" cy="1088571"/>
          </a:xfrm>
          <a:prstGeom prst="bentConnector2">
            <a:avLst/>
          </a:prstGeom>
          <a:ln w="25400"/>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4ED432B-499A-4432-9849-D878A3FD73C3}"/>
              </a:ext>
            </a:extLst>
          </p:cNvPr>
          <p:cNvSpPr txBox="1"/>
          <p:nvPr/>
        </p:nvSpPr>
        <p:spPr>
          <a:xfrm>
            <a:off x="8781143" y="4728198"/>
            <a:ext cx="986971" cy="400110"/>
          </a:xfrm>
          <a:prstGeom prst="rect">
            <a:avLst/>
          </a:prstGeom>
          <a:solidFill>
            <a:schemeClr val="bg1"/>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Fan 1</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3A4204D9-7992-4924-BE07-5CEEA836A311}"/>
              </a:ext>
            </a:extLst>
          </p:cNvPr>
          <p:cNvSpPr txBox="1"/>
          <p:nvPr/>
        </p:nvSpPr>
        <p:spPr>
          <a:xfrm>
            <a:off x="8795659" y="5547473"/>
            <a:ext cx="986971" cy="400110"/>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Fan 2</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BF509560-3F17-4FE3-81CF-3802303EF031}"/>
              </a:ext>
            </a:extLst>
          </p:cNvPr>
          <p:cNvSpPr txBox="1"/>
          <p:nvPr/>
        </p:nvSpPr>
        <p:spPr>
          <a:xfrm>
            <a:off x="10377717" y="5097530"/>
            <a:ext cx="1567543" cy="707886"/>
          </a:xfrm>
          <a:prstGeom prst="rect">
            <a:avLst/>
          </a:prstGeom>
          <a:solidFill>
            <a:schemeClr val="bg1"/>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Inverter 1</a:t>
            </a:r>
          </a:p>
          <a:p>
            <a:pPr algn="ctr"/>
            <a:r>
              <a:rPr kumimoji="1" lang="en-US" altLang="ja-JP" sz="2000" dirty="0">
                <a:latin typeface="ＭＳ Ｐゴシック" panose="020B0600070205080204" pitchFamily="50" charset="-128"/>
                <a:ea typeface="ＭＳ Ｐゴシック" panose="020B0600070205080204" pitchFamily="50" charset="-128"/>
              </a:rPr>
              <a:t>(0%)</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C8E6B8C7-79C8-4F38-A13C-C22E3401E5DE}"/>
              </a:ext>
            </a:extLst>
          </p:cNvPr>
          <p:cNvSpPr txBox="1"/>
          <p:nvPr/>
        </p:nvSpPr>
        <p:spPr>
          <a:xfrm>
            <a:off x="10377716" y="5916805"/>
            <a:ext cx="1567543" cy="707886"/>
          </a:xfrm>
          <a:prstGeom prst="rect">
            <a:avLst/>
          </a:prstGeom>
          <a:solidFill>
            <a:srgbClr val="002060"/>
          </a:solidFill>
          <a:ln w="25400">
            <a:solidFill>
              <a:srgbClr val="00B0F0"/>
            </a:solidFill>
          </a:ln>
        </p:spPr>
        <p:txBody>
          <a:bodyPr wrap="square" rtlCol="0">
            <a:spAutoFit/>
          </a:bodyPr>
          <a:lstStyle/>
          <a:p>
            <a:pPr algn="ctr"/>
            <a:r>
              <a:rPr kumimoji="1" lang="en-US" altLang="ja-JP" sz="2000" dirty="0">
                <a:latin typeface="ＭＳ Ｐゴシック" panose="020B0600070205080204" pitchFamily="50" charset="-128"/>
                <a:ea typeface="ＭＳ Ｐゴシック" panose="020B0600070205080204" pitchFamily="50" charset="-128"/>
              </a:rPr>
              <a:t>Inverter 2</a:t>
            </a:r>
          </a:p>
          <a:p>
            <a:pPr algn="ctr"/>
            <a:r>
              <a:rPr kumimoji="1" lang="en-US" altLang="ja-JP" sz="2000" dirty="0">
                <a:latin typeface="ＭＳ Ｐゴシック" panose="020B0600070205080204" pitchFamily="50" charset="-128"/>
                <a:ea typeface="ＭＳ Ｐゴシック" panose="020B0600070205080204" pitchFamily="50" charset="-128"/>
              </a:rPr>
              <a:t>(100%)</a:t>
            </a:r>
            <a:endParaRPr kumimoji="1" lang="ja-JP" altLang="en-US" sz="2000" dirty="0">
              <a:latin typeface="ＭＳ Ｐゴシック" panose="020B0600070205080204" pitchFamily="50" charset="-128"/>
              <a:ea typeface="ＭＳ Ｐゴシック" panose="020B0600070205080204" pitchFamily="50" charset="-128"/>
            </a:endParaRPr>
          </a:p>
        </p:txBody>
      </p:sp>
      <p:cxnSp>
        <p:nvCxnSpPr>
          <p:cNvPr id="21" name="コネクタ: カギ線 20">
            <a:extLst>
              <a:ext uri="{FF2B5EF4-FFF2-40B4-BE49-F238E27FC236}">
                <a16:creationId xmlns:a16="http://schemas.microsoft.com/office/drawing/2014/main" id="{47AED773-E4A1-41D3-A2B1-314207C0D540}"/>
              </a:ext>
            </a:extLst>
          </p:cNvPr>
          <p:cNvCxnSpPr>
            <a:stCxn id="17" idx="2"/>
            <a:endCxn id="19" idx="1"/>
          </p:cNvCxnSpPr>
          <p:nvPr/>
        </p:nvCxnSpPr>
        <p:spPr>
          <a:xfrm rot="16200000" flipH="1">
            <a:off x="9664591" y="4738346"/>
            <a:ext cx="323165" cy="1103088"/>
          </a:xfrm>
          <a:prstGeom prst="bentConnector2">
            <a:avLst/>
          </a:prstGeom>
          <a:ln w="25400"/>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473B8D9B-9299-44D7-A4D8-3D3562DD0B74}"/>
              </a:ext>
            </a:extLst>
          </p:cNvPr>
          <p:cNvCxnSpPr>
            <a:cxnSpLocks/>
            <a:stCxn id="18" idx="2"/>
            <a:endCxn id="20" idx="1"/>
          </p:cNvCxnSpPr>
          <p:nvPr/>
        </p:nvCxnSpPr>
        <p:spPr>
          <a:xfrm rot="16200000" flipH="1">
            <a:off x="9671848" y="5564879"/>
            <a:ext cx="323165" cy="1088571"/>
          </a:xfrm>
          <a:prstGeom prst="bentConnector2">
            <a:avLst/>
          </a:prstGeom>
          <a:ln w="25400"/>
        </p:spPr>
        <p:style>
          <a:lnRef idx="1">
            <a:schemeClr val="accent1"/>
          </a:lnRef>
          <a:fillRef idx="0">
            <a:schemeClr val="accent1"/>
          </a:fillRef>
          <a:effectRef idx="0">
            <a:schemeClr val="accent1"/>
          </a:effectRef>
          <a:fontRef idx="minor">
            <a:schemeClr val="tx1"/>
          </a:fontRef>
        </p:style>
      </p:cxnSp>
      <p:sp>
        <p:nvSpPr>
          <p:cNvPr id="25" name="矢印: 下 24">
            <a:extLst>
              <a:ext uri="{FF2B5EF4-FFF2-40B4-BE49-F238E27FC236}">
                <a16:creationId xmlns:a16="http://schemas.microsoft.com/office/drawing/2014/main" id="{885B065F-B6D8-4C50-8B9F-3D0EE6875087}"/>
              </a:ext>
            </a:extLst>
          </p:cNvPr>
          <p:cNvSpPr/>
          <p:nvPr/>
        </p:nvSpPr>
        <p:spPr>
          <a:xfrm>
            <a:off x="10014859" y="4235310"/>
            <a:ext cx="522514" cy="418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66F5B6C8-2448-4323-BB62-5541171E90A4}"/>
              </a:ext>
            </a:extLst>
          </p:cNvPr>
          <p:cNvCxnSpPr/>
          <p:nvPr/>
        </p:nvCxnSpPr>
        <p:spPr>
          <a:xfrm flipV="1">
            <a:off x="9008113" y="4664698"/>
            <a:ext cx="504000" cy="5040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40DD9794-DE56-46BF-9C3A-1C32F116064F}"/>
              </a:ext>
            </a:extLst>
          </p:cNvPr>
          <p:cNvCxnSpPr/>
          <p:nvPr/>
        </p:nvCxnSpPr>
        <p:spPr>
          <a:xfrm>
            <a:off x="9022628" y="4653335"/>
            <a:ext cx="504000" cy="5040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019F5251-E16C-4AA9-ABD0-8A8899FABB22}"/>
              </a:ext>
            </a:extLst>
          </p:cNvPr>
          <p:cNvSpPr txBox="1"/>
          <p:nvPr/>
        </p:nvSpPr>
        <p:spPr>
          <a:xfrm>
            <a:off x="8694057" y="4235310"/>
            <a:ext cx="1132116" cy="400110"/>
          </a:xfrm>
          <a:prstGeom prst="rect">
            <a:avLst/>
          </a:prstGeom>
          <a:noFill/>
        </p:spPr>
        <p:txBody>
          <a:bodyPr wrap="squar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Failure</a:t>
            </a:r>
            <a:endParaRPr kumimoji="1" lang="ja-JP" altLang="en-US" sz="20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685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6889</TotalTime>
  <Words>2235</Words>
  <Application>Microsoft Office PowerPoint</Application>
  <PresentationFormat>ワイド画面</PresentationFormat>
  <Paragraphs>219</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Century Gothic</vt:lpstr>
      <vt:lpstr>Wingdings 2</vt:lpstr>
      <vt:lpstr>クォータブル</vt:lpstr>
      <vt:lpstr>Control System in BSL3 Lab</vt:lpstr>
      <vt:lpstr>Temperature Setting</vt:lpstr>
      <vt:lpstr>Humidity Setting</vt:lpstr>
      <vt:lpstr>Operation mode</vt:lpstr>
      <vt:lpstr>Door alarm</vt:lpstr>
      <vt:lpstr>Door sensor location</vt:lpstr>
      <vt:lpstr>Enter and Exit Monitoring</vt:lpstr>
      <vt:lpstr>Door interlock by room air pressure</vt:lpstr>
      <vt:lpstr>Exhaust fans switching</vt:lpstr>
      <vt:lpstr>Autoclave room ventilation</vt:lpstr>
      <vt:lpstr>Autoclave room ventilation/ Sequence control</vt:lpstr>
      <vt:lpstr>Autoclave monitoring</vt:lpstr>
      <vt:lpstr>Autoclave monitoring by output signal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277</cp:revision>
  <dcterms:created xsi:type="dcterms:W3CDTF">2019-06-28T02:15:31Z</dcterms:created>
  <dcterms:modified xsi:type="dcterms:W3CDTF">2023-12-26T00:52:47Z</dcterms:modified>
</cp:coreProperties>
</file>